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rts/chart5.xml" ContentType="application/vnd.openxmlformats-officedocument.drawingml.chart+xml"/>
  <Override PartName="/ppt/theme/themeOverride2.xml" ContentType="application/vnd.openxmlformats-officedocument.themeOverr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rts/chart6.xml" ContentType="application/vnd.openxmlformats-officedocument.drawingml.chart+xml"/>
  <Override PartName="/ppt/theme/themeOverride3.xml" ContentType="application/vnd.openxmlformats-officedocument.themeOverr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rts/chart7.xml" ContentType="application/vnd.openxmlformats-officedocument.drawingml.chart+xml"/>
  <Override PartName="/ppt/theme/themeOverride4.xml" ContentType="application/vnd.openxmlformats-officedocument.themeOverr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charts/chart8.xml" ContentType="application/vnd.openxmlformats-officedocument.drawingml.chart+xml"/>
  <Override PartName="/ppt/theme/themeOverride5.xml" ContentType="application/vnd.openxmlformats-officedocument.themeOverr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9.xml" ContentType="application/vnd.openxmlformats-officedocument.drawingml.chart+xml"/>
  <Override PartName="/ppt/theme/themeOverride6.xml" ContentType="application/vnd.openxmlformats-officedocument.themeOverr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charts/chart10.xml" ContentType="application/vnd.openxmlformats-officedocument.drawingml.chart+xml"/>
  <Override PartName="/ppt/theme/themeOverride7.xml" ContentType="application/vnd.openxmlformats-officedocument.themeOverride+xml"/>
  <Override PartName="/ppt/notesSlides/notesSlide31.xml" ContentType="application/vnd.openxmlformats-officedocument.presentationml.notesSlide+xml"/>
  <Override PartName="/ppt/charts/chart11.xml" ContentType="application/vnd.openxmlformats-officedocument.drawingml.chart+xml"/>
  <Override PartName="/ppt/theme/themeOverride8.xml" ContentType="application/vnd.openxmlformats-officedocument.themeOverride+xml"/>
  <Override PartName="/ppt/notesSlides/notesSlide32.xml" ContentType="application/vnd.openxmlformats-officedocument.presentationml.notesSlide+xml"/>
  <Override PartName="/ppt/charts/chart12.xml" ContentType="application/vnd.openxmlformats-officedocument.drawingml.chart+xml"/>
  <Override PartName="/ppt/theme/themeOverride9.xml" ContentType="application/vnd.openxmlformats-officedocument.themeOverr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charts/chart13.xml" ContentType="application/vnd.openxmlformats-officedocument.drawingml.chart+xml"/>
  <Override PartName="/ppt/theme/themeOverride10.xml" ContentType="application/vnd.openxmlformats-officedocument.themeOverride+xml"/>
  <Override PartName="/ppt/notesSlides/notesSlide35.xml" ContentType="application/vnd.openxmlformats-officedocument.presentationml.notesSlide+xml"/>
  <Override PartName="/ppt/charts/chart14.xml" ContentType="application/vnd.openxmlformats-officedocument.drawingml.chart+xml"/>
  <Override PartName="/ppt/theme/themeOverride11.xml" ContentType="application/vnd.openxmlformats-officedocument.themeOverr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charts/chart15.xml" ContentType="application/vnd.openxmlformats-officedocument.drawingml.chart+xml"/>
  <Override PartName="/ppt/notesSlides/notesSlide38.xml" ContentType="application/vnd.openxmlformats-officedocument.presentationml.notesSlide+xml"/>
  <Override PartName="/ppt/charts/chart16.xml" ContentType="application/vnd.openxmlformats-officedocument.drawingml.chart+xml"/>
  <Override PartName="/ppt/theme/themeOverride12.xml" ContentType="application/vnd.openxmlformats-officedocument.themeOverride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theme/themeOverride13.xml" ContentType="application/vnd.openxmlformats-officedocument.themeOverride+xml"/>
  <Override PartName="/ppt/charts/chart19.xml" ContentType="application/vnd.openxmlformats-officedocument.drawingml.chart+xml"/>
  <Override PartName="/ppt/theme/themeOverride14.xml" ContentType="application/vnd.openxmlformats-officedocument.themeOverr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5" r:id="rId1"/>
    <p:sldMasterId id="2147483993" r:id="rId2"/>
  </p:sldMasterIdLst>
  <p:notesMasterIdLst>
    <p:notesMasterId r:id="rId65"/>
  </p:notesMasterIdLst>
  <p:sldIdLst>
    <p:sldId id="914" r:id="rId3"/>
    <p:sldId id="674" r:id="rId4"/>
    <p:sldId id="915" r:id="rId5"/>
    <p:sldId id="916" r:id="rId6"/>
    <p:sldId id="799" r:id="rId7"/>
    <p:sldId id="800" r:id="rId8"/>
    <p:sldId id="801" r:id="rId9"/>
    <p:sldId id="682" r:id="rId10"/>
    <p:sldId id="683" r:id="rId11"/>
    <p:sldId id="684" r:id="rId12"/>
    <p:sldId id="685" r:id="rId13"/>
    <p:sldId id="692" r:id="rId14"/>
    <p:sldId id="784" r:id="rId15"/>
    <p:sldId id="696" r:id="rId16"/>
    <p:sldId id="697" r:id="rId17"/>
    <p:sldId id="787" r:id="rId18"/>
    <p:sldId id="789" r:id="rId19"/>
    <p:sldId id="814" r:id="rId20"/>
    <p:sldId id="755" r:id="rId21"/>
    <p:sldId id="811" r:id="rId22"/>
    <p:sldId id="949" r:id="rId23"/>
    <p:sldId id="812" r:id="rId24"/>
    <p:sldId id="821" r:id="rId25"/>
    <p:sldId id="820" r:id="rId26"/>
    <p:sldId id="917" r:id="rId27"/>
    <p:sldId id="783" r:id="rId28"/>
    <p:sldId id="690" r:id="rId29"/>
    <p:sldId id="691" r:id="rId30"/>
    <p:sldId id="722" r:id="rId31"/>
    <p:sldId id="804" r:id="rId32"/>
    <p:sldId id="727" r:id="rId33"/>
    <p:sldId id="806" r:id="rId34"/>
    <p:sldId id="731" r:id="rId35"/>
    <p:sldId id="807" r:id="rId36"/>
    <p:sldId id="737" r:id="rId37"/>
    <p:sldId id="809" r:id="rId38"/>
    <p:sldId id="742" r:id="rId39"/>
    <p:sldId id="946" r:id="rId40"/>
    <p:sldId id="741" r:id="rId41"/>
    <p:sldId id="816" r:id="rId42"/>
    <p:sldId id="757" r:id="rId43"/>
    <p:sldId id="823" r:id="rId44"/>
    <p:sldId id="951" r:id="rId45"/>
    <p:sldId id="918" r:id="rId46"/>
    <p:sldId id="791" r:id="rId47"/>
    <p:sldId id="708" r:id="rId48"/>
    <p:sldId id="795" r:id="rId49"/>
    <p:sldId id="947" r:id="rId50"/>
    <p:sldId id="908" r:id="rId51"/>
    <p:sldId id="796" r:id="rId52"/>
    <p:sldId id="818" r:id="rId53"/>
    <p:sldId id="764" r:id="rId54"/>
    <p:sldId id="919" r:id="rId55"/>
    <p:sldId id="826" r:id="rId56"/>
    <p:sldId id="921" r:id="rId57"/>
    <p:sldId id="829" r:id="rId58"/>
    <p:sldId id="952" r:id="rId59"/>
    <p:sldId id="911" r:id="rId60"/>
    <p:sldId id="953" r:id="rId61"/>
    <p:sldId id="922" r:id="rId62"/>
    <p:sldId id="576" r:id="rId63"/>
    <p:sldId id="955" r:id="rId64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749E22AD-03F1-456B-A74D-0D157F06FE11}">
          <p14:sldIdLst>
            <p14:sldId id="914"/>
            <p14:sldId id="674"/>
            <p14:sldId id="915"/>
            <p14:sldId id="916"/>
            <p14:sldId id="799"/>
            <p14:sldId id="800"/>
            <p14:sldId id="801"/>
            <p14:sldId id="682"/>
            <p14:sldId id="683"/>
            <p14:sldId id="684"/>
            <p14:sldId id="685"/>
            <p14:sldId id="692"/>
            <p14:sldId id="784"/>
            <p14:sldId id="696"/>
            <p14:sldId id="697"/>
            <p14:sldId id="787"/>
            <p14:sldId id="789"/>
            <p14:sldId id="814"/>
            <p14:sldId id="755"/>
            <p14:sldId id="811"/>
            <p14:sldId id="949"/>
            <p14:sldId id="812"/>
            <p14:sldId id="821"/>
            <p14:sldId id="820"/>
            <p14:sldId id="917"/>
            <p14:sldId id="783"/>
            <p14:sldId id="690"/>
            <p14:sldId id="691"/>
            <p14:sldId id="722"/>
            <p14:sldId id="804"/>
            <p14:sldId id="727"/>
            <p14:sldId id="806"/>
            <p14:sldId id="731"/>
            <p14:sldId id="807"/>
            <p14:sldId id="737"/>
            <p14:sldId id="809"/>
            <p14:sldId id="742"/>
            <p14:sldId id="946"/>
            <p14:sldId id="741"/>
            <p14:sldId id="816"/>
            <p14:sldId id="757"/>
            <p14:sldId id="823"/>
            <p14:sldId id="951"/>
            <p14:sldId id="918"/>
            <p14:sldId id="791"/>
            <p14:sldId id="708"/>
            <p14:sldId id="795"/>
            <p14:sldId id="947"/>
            <p14:sldId id="908"/>
            <p14:sldId id="796"/>
            <p14:sldId id="818"/>
            <p14:sldId id="764"/>
            <p14:sldId id="919"/>
            <p14:sldId id="826"/>
            <p14:sldId id="921"/>
            <p14:sldId id="829"/>
            <p14:sldId id="952"/>
            <p14:sldId id="911"/>
            <p14:sldId id="953"/>
            <p14:sldId id="922"/>
          </p14:sldIdLst>
        </p14:section>
        <p14:section name="Untitled Section" id="{B183E730-C612-4A90-B42C-CFF4A080E3AA}">
          <p14:sldIdLst>
            <p14:sldId id="576"/>
            <p14:sldId id="95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mily Golias" initials="EG" lastIdx="41" clrIdx="0"/>
  <p:cmAuthor id="1" name="Britney Ward" initials="BW" lastIdx="32" clrIdx="1"/>
  <p:cmAuthor id="2" name="Emily Soles" initials="ES" lastIdx="4" clrIdx="2">
    <p:extLst>
      <p:ext uri="{19B8F6BF-5375-455C-9EA6-DF929625EA0E}">
        <p15:presenceInfo xmlns:p15="http://schemas.microsoft.com/office/powerpoint/2012/main" userId="Emily Soles" providerId="None"/>
      </p:ext>
    </p:extLst>
  </p:cmAuthor>
  <p:cmAuthor id="3" name="Emily Stearns" initials="ES" lastIdx="1" clrIdx="3">
    <p:extLst>
      <p:ext uri="{19B8F6BF-5375-455C-9EA6-DF929625EA0E}">
        <p15:presenceInfo xmlns:p15="http://schemas.microsoft.com/office/powerpoint/2012/main" userId="S::estearns@hcno.org::0174a1b3-f5ec-410a-ac19-ac3492dafcd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  <a:srgbClr val="595959"/>
    <a:srgbClr val="FE9933"/>
    <a:srgbClr val="FF9933"/>
    <a:srgbClr val="FF6600"/>
    <a:srgbClr val="C0504D"/>
    <a:srgbClr val="632523"/>
    <a:srgbClr val="336699"/>
    <a:srgbClr val="4472C4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89" autoAdjust="0"/>
    <p:restoredTop sz="94208" autoAdjust="0"/>
  </p:normalViewPr>
  <p:slideViewPr>
    <p:cSldViewPr>
      <p:cViewPr varScale="1">
        <p:scale>
          <a:sx n="77" d="100"/>
          <a:sy n="77" d="100"/>
        </p:scale>
        <p:origin x="175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932"/>
        <p:guide pos="221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slide" Target="slides/slide45.xml"/><Relationship Id="rId50" Type="http://schemas.openxmlformats.org/officeDocument/2006/relationships/slide" Target="slides/slide48.xml"/><Relationship Id="rId55" Type="http://schemas.openxmlformats.org/officeDocument/2006/relationships/slide" Target="slides/slide53.xml"/><Relationship Id="rId63" Type="http://schemas.openxmlformats.org/officeDocument/2006/relationships/slide" Target="slides/slide61.xml"/><Relationship Id="rId68" Type="http://schemas.openxmlformats.org/officeDocument/2006/relationships/viewProps" Target="viewProp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3" Type="http://schemas.openxmlformats.org/officeDocument/2006/relationships/slide" Target="slides/slide51.xml"/><Relationship Id="rId58" Type="http://schemas.openxmlformats.org/officeDocument/2006/relationships/slide" Target="slides/slide56.xml"/><Relationship Id="rId66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slide" Target="slides/slide47.xml"/><Relationship Id="rId57" Type="http://schemas.openxmlformats.org/officeDocument/2006/relationships/slide" Target="slides/slide55.xml"/><Relationship Id="rId61" Type="http://schemas.openxmlformats.org/officeDocument/2006/relationships/slide" Target="slides/slide59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52" Type="http://schemas.openxmlformats.org/officeDocument/2006/relationships/slide" Target="slides/slide50.xml"/><Relationship Id="rId60" Type="http://schemas.openxmlformats.org/officeDocument/2006/relationships/slide" Target="slides/slide58.xml"/><Relationship Id="rId6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slide" Target="slides/slide46.xml"/><Relationship Id="rId56" Type="http://schemas.openxmlformats.org/officeDocument/2006/relationships/slide" Target="slides/slide54.xml"/><Relationship Id="rId64" Type="http://schemas.openxmlformats.org/officeDocument/2006/relationships/slide" Target="slides/slide62.xml"/><Relationship Id="rId69" Type="http://schemas.openxmlformats.org/officeDocument/2006/relationships/theme" Target="theme/theme1.xml"/><Relationship Id="rId8" Type="http://schemas.openxmlformats.org/officeDocument/2006/relationships/slide" Target="slides/slide6.xml"/><Relationship Id="rId51" Type="http://schemas.openxmlformats.org/officeDocument/2006/relationships/slide" Target="slides/slide49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slide" Target="slides/slide44.xml"/><Relationship Id="rId59" Type="http://schemas.openxmlformats.org/officeDocument/2006/relationships/slide" Target="slides/slide57.xml"/><Relationship Id="rId67" Type="http://schemas.openxmlformats.org/officeDocument/2006/relationships/presProps" Target="presProps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54" Type="http://schemas.openxmlformats.org/officeDocument/2006/relationships/slide" Target="slides/slide52.xml"/><Relationship Id="rId62" Type="http://schemas.openxmlformats.org/officeDocument/2006/relationships/slide" Target="slides/slide60.xml"/><Relationship Id="rId7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7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8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9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0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1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2.xm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7.xlsx"/><Relationship Id="rId1" Type="http://schemas.openxmlformats.org/officeDocument/2006/relationships/themeOverride" Target="../theme/themeOverride13.xml"/></Relationships>
</file>

<file path=ppt/charts/_rels/chart1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8.xlsx"/><Relationship Id="rId1" Type="http://schemas.openxmlformats.org/officeDocument/2006/relationships/themeOverride" Target="../theme/themeOverride14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2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3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4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5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0.18829789745232595"/>
          <c:w val="0.99821753703818661"/>
          <c:h val="0.8059918829143812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Race/ Ethinicity</c:v>
                </c:pt>
              </c:strCache>
            </c:strRef>
          </c:tx>
          <c:dPt>
            <c:idx val="0"/>
            <c:bubble3D val="0"/>
            <c:spPr>
              <a:solidFill>
                <a:srgbClr val="4472C4"/>
              </a:solidFill>
              <a:ln w="19958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1F65-4B87-AC3F-AE92B89BE093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19958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F65-4B87-AC3F-AE92B89BE093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19958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1F65-4B87-AC3F-AE92B89BE093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9958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1F65-4B87-AC3F-AE92B89BE093}"/>
              </c:ext>
            </c:extLst>
          </c:dPt>
          <c:dLbls>
            <c:dLbl>
              <c:idx val="0"/>
              <c:layout>
                <c:manualLayout>
                  <c:x val="-5.3595853191119786E-2"/>
                  <c:y val="-0.35018001764768697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391" b="1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cs typeface="Leelawadee" panose="020B0502040204020203" pitchFamily="34" charset="-34"/>
                      </a:defRPr>
                    </a:pPr>
                    <a:fld id="{59433A17-3062-4B9A-9906-76DB0D1A5197}" type="CATEGORYNAME">
                      <a:rPr lang="en-US"/>
                      <a:pPr>
                        <a:defRPr sz="1391" b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defRPr>
                      </a:pPr>
                      <a:t>[CATEGORY NAME]</a:t>
                    </a:fld>
                    <a:r>
                      <a:rPr lang="en-US" baseline="0" dirty="0"/>
                      <a:t>
94%</a:t>
                    </a:r>
                  </a:p>
                </c:rich>
              </c:tx>
              <c:spPr>
                <a:noFill/>
                <a:ln w="25213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1238310340197417"/>
                      <c:h val="0.1972591520448232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F65-4B87-AC3F-AE92B89BE093}"/>
                </c:ext>
              </c:extLst>
            </c:dLbl>
            <c:dLbl>
              <c:idx val="1"/>
              <c:layout>
                <c:manualLayout>
                  <c:x val="-2.2202301344957532E-2"/>
                  <c:y val="3.1406250878169138E-2"/>
                </c:manualLayout>
              </c:layout>
              <c:tx>
                <c:rich>
                  <a:bodyPr wrap="square" lIns="38100" tIns="19050" rIns="38100" bIns="19050" anchor="ctr">
                    <a:noAutofit/>
                  </a:bodyPr>
                  <a:lstStyle/>
                  <a:p>
                    <a:pPr>
                      <a:defRPr sz="1391" b="1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cs typeface="Leelawadee" panose="020B0502040204020203" pitchFamily="34" charset="-34"/>
                      </a:defRPr>
                    </a:pPr>
                    <a:fld id="{C599A19C-BB10-4B10-BC61-0350B37056E4}" type="CATEGORYNAME">
                      <a:rPr lang="en-US"/>
                      <a:pPr>
                        <a:defRPr sz="1391" b="1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Leelawadee" panose="020B0502040204020203" pitchFamily="34" charset="-34"/>
                          <a:cs typeface="Leelawadee" panose="020B0502040204020203" pitchFamily="34" charset="-34"/>
                        </a:defRPr>
                      </a:pPr>
                      <a:t>[CATEGORY NAME]</a:t>
                    </a:fld>
                    <a:r>
                      <a:rPr lang="en-US" baseline="0" dirty="0"/>
                      <a:t>
1%</a:t>
                    </a:r>
                  </a:p>
                </c:rich>
              </c:tx>
              <c:spPr>
                <a:noFill/>
                <a:ln w="25213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87968627883034"/>
                      <c:h val="0.265794811726922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F65-4B87-AC3F-AE92B89BE093}"/>
                </c:ext>
              </c:extLst>
            </c:dLbl>
            <c:dLbl>
              <c:idx val="2"/>
              <c:layout>
                <c:manualLayout>
                  <c:x val="4.2752881427132731E-2"/>
                  <c:y val="-6.8052628325099753E-3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Other </a:t>
                    </a:r>
                    <a:r>
                      <a:rPr lang="en-US" baseline="0" dirty="0"/>
                      <a:t>
1%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5-1F65-4B87-AC3F-AE92B89BE093}"/>
                </c:ext>
              </c:extLst>
            </c:dLbl>
            <c:dLbl>
              <c:idx val="3"/>
              <c:layout>
                <c:manualLayout>
                  <c:x val="0.12240527823997925"/>
                  <c:y val="2.8551034975017845E-3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American Indian or Alaskan Native
2%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7-1F65-4B87-AC3F-AE92B89BE093}"/>
                </c:ext>
              </c:extLst>
            </c:dLbl>
            <c:dLbl>
              <c:idx val="4"/>
              <c:layout>
                <c:manualLayout>
                  <c:x val="7.4094935771856607E-2"/>
                  <c:y val="1.5304568605772664E-2"/>
                </c:manualLayout>
              </c:layout>
              <c:spPr>
                <a:noFill/>
                <a:ln w="25213">
                  <a:noFill/>
                </a:ln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391" b="1">
                      <a:ln>
                        <a:noFill/>
                      </a:ln>
                      <a:solidFill>
                        <a:sysClr val="windowText" lastClr="000000"/>
                      </a:solidFill>
                      <a:latin typeface="Leelawadee" panose="020B0502040204020203" pitchFamily="34" charset="-34"/>
                      <a:cs typeface="Leelawadee" panose="020B0502040204020203" pitchFamily="34" charset="-34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35498142531046"/>
                      <c:h val="0.22230263304924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8-1F65-4B87-AC3F-AE92B89BE093}"/>
                </c:ext>
              </c:extLst>
            </c:dLbl>
            <c:dLbl>
              <c:idx val="5"/>
              <c:layout>
                <c:manualLayout>
                  <c:x val="0.15619995248735577"/>
                  <c:y val="-2.4977750083175122E-5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F65-4B87-AC3F-AE92B89BE093}"/>
                </c:ext>
              </c:extLst>
            </c:dLbl>
            <c:spPr>
              <a:noFill/>
              <a:ln w="2521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91" b="1">
                    <a:ln>
                      <a:noFill/>
                    </a:ln>
                    <a:solidFill>
                      <a:sysClr val="windowText" lastClr="000000"/>
                    </a:solidFill>
                    <a:latin typeface="Leelawadee" panose="020B0502040204020203" pitchFamily="34" charset="-34"/>
                    <a:cs typeface="Leelawadee" panose="020B0502040204020203" pitchFamily="34" charset="-34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White                                         (non-Hispanic)</c:v>
                </c:pt>
                <c:pt idx="1">
                  <c:v>Black or African American (non-Hispanic)</c:v>
                </c:pt>
                <c:pt idx="2">
                  <c:v>Others</c:v>
                </c:pt>
                <c:pt idx="3">
                  <c:v>American Indian/                                 Alaska Native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94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1F65-4B87-AC3F-AE92B89BE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237">
          <a:noFill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 Smoking Behaviors*</a:t>
            </a:r>
          </a:p>
        </c:rich>
      </c:tx>
      <c:layout>
        <c:manualLayout>
          <c:xMode val="edge"/>
          <c:yMode val="edge"/>
          <c:x val="0.32575229122199262"/>
          <c:y val="4.2140750105351876E-3"/>
        </c:manualLayout>
      </c:layout>
      <c:overlay val="0"/>
      <c:spPr>
        <a:noFill/>
        <a:ln w="2539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5155243768341013E-2"/>
          <c:y val="8.2883223667837971E-2"/>
          <c:w val="0.95676705852589095"/>
          <c:h val="0.714246559887978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Current smoker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555-4C96-8B03-6306098B099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555-4C96-8B03-6306098B099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555-4C96-8B03-6306098B099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E555-4C96-8B03-6306098B099F}"/>
              </c:ext>
            </c:extLst>
          </c:dPt>
          <c:dPt>
            <c:idx val="10"/>
            <c:invertIfNegative val="0"/>
            <c:bubble3D val="0"/>
            <c:spPr>
              <a:solidFill>
                <a:srgbClr val="FDEADA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555-4C96-8B03-6306098B099F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555-4C96-8B03-6306098B099F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555-4C96-8B03-6306098B099F}"/>
              </c:ext>
            </c:extLst>
          </c:dPt>
          <c:dLbls>
            <c:dLbl>
              <c:idx val="13"/>
              <c:numFmt formatCode="0%" sourceLinked="0"/>
              <c:spPr>
                <a:pattFill prst="wdUpDiag">
                  <a:fgClr>
                    <a:srgbClr val="FFFFFF"/>
                  </a:fgClr>
                  <a:bgClr>
                    <a:srgbClr val="FCD5B5"/>
                  </a:bgClr>
                </a:pattFill>
                <a:ln w="25399">
                  <a:noFill/>
                </a:ln>
              </c:spPr>
              <c:txPr>
                <a:bodyPr/>
                <a:lstStyle/>
                <a:p>
                  <a:pPr>
                    <a:defRPr sz="1100"/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A-E555-4C96-8B03-6306098B099F}"/>
                </c:ext>
              </c:extLst>
            </c:dLbl>
            <c:numFmt formatCode="0%" sourceLinked="0"/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0.18</c:v>
                </c:pt>
                <c:pt idx="1">
                  <c:v>0.12</c:v>
                </c:pt>
                <c:pt idx="2">
                  <c:v>0.22</c:v>
                </c:pt>
                <c:pt idx="3">
                  <c:v>0.22</c:v>
                </c:pt>
                <c:pt idx="4">
                  <c:v>0.06</c:v>
                </c:pt>
                <c:pt idx="5">
                  <c:v>0.33</c:v>
                </c:pt>
                <c:pt idx="6">
                  <c:v>0.13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555-4C96-8B03-6306098B099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Former smoker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E555-4C96-8B03-6306098B099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E555-4C96-8B03-6306098B099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E555-4C96-8B03-6306098B099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E555-4C96-8B03-6306098B099F}"/>
              </c:ext>
            </c:extLst>
          </c:dPt>
          <c:dPt>
            <c:idx val="10"/>
            <c:invertIfNegative val="0"/>
            <c:bubble3D val="0"/>
            <c:spPr>
              <a:solidFill>
                <a:srgbClr val="E46C0A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E555-4C96-8B03-6306098B099F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F79646">
                    <a:lumMod val="75000"/>
                  </a:srgbClr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E555-4C96-8B03-6306098B099F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F79646">
                    <a:lumMod val="75000"/>
                  </a:srgbClr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E555-4C96-8B03-6306098B099F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E46C0A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E555-4C96-8B03-6306098B099F}"/>
              </c:ext>
            </c:extLst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>
                  <c:v>0.25</c:v>
                </c:pt>
                <c:pt idx="1">
                  <c:v>0.31</c:v>
                </c:pt>
                <c:pt idx="2">
                  <c:v>0.21</c:v>
                </c:pt>
                <c:pt idx="3">
                  <c:v>0.23</c:v>
                </c:pt>
                <c:pt idx="4">
                  <c:v>0.33</c:v>
                </c:pt>
                <c:pt idx="5">
                  <c:v>0.36</c:v>
                </c:pt>
                <c:pt idx="6">
                  <c:v>0.23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E555-4C96-8B03-6306098B099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Never smoked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E555-4C96-8B03-6306098B099F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E555-4C96-8B03-6306098B099F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E555-4C96-8B03-6306098B099F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E555-4C96-8B03-6306098B099F}"/>
              </c:ext>
            </c:extLst>
          </c:dPt>
          <c:dPt>
            <c:idx val="10"/>
            <c:invertIfNegative val="0"/>
            <c:bubble3D val="0"/>
            <c:spPr>
              <a:solidFill>
                <a:srgbClr val="984807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E555-4C96-8B03-6306098B099F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E555-4C96-8B03-6306098B099F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E555-4C96-8B03-6306098B099F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4-E555-4C96-8B03-6306098B099F}"/>
              </c:ext>
            </c:extLst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0.56999999999999995</c:v>
                </c:pt>
                <c:pt idx="1">
                  <c:v>0.56999999999999995</c:v>
                </c:pt>
                <c:pt idx="2">
                  <c:v>0.56999999999999995</c:v>
                </c:pt>
                <c:pt idx="3">
                  <c:v>0.55000000000000004</c:v>
                </c:pt>
                <c:pt idx="4">
                  <c:v>0.6</c:v>
                </c:pt>
                <c:pt idx="5">
                  <c:v>0.31</c:v>
                </c:pt>
                <c:pt idx="6">
                  <c:v>0.64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5-E555-4C96-8B03-6306098B099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6493568"/>
        <c:axId val="36503552"/>
      </c:barChart>
      <c:catAx>
        <c:axId val="364935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36503552"/>
        <c:crosses val="autoZero"/>
        <c:auto val="1"/>
        <c:lblAlgn val="ctr"/>
        <c:lblOffset val="100"/>
        <c:noMultiLvlLbl val="0"/>
      </c:catAx>
      <c:valAx>
        <c:axId val="36503552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36493568"/>
        <c:crosses val="autoZero"/>
        <c:crossBetween val="between"/>
        <c:majorUnit val="0.2"/>
      </c:valAx>
      <c:spPr>
        <a:noFill/>
        <a:ln w="3175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19147277547434219"/>
          <c:y val="0.92248656970975973"/>
          <c:w val="0.56756727917504046"/>
          <c:h val="7.5189057810473608E-2"/>
        </c:manualLayout>
      </c:layout>
      <c:overlay val="0"/>
      <c:spPr>
        <a:noFill/>
        <a:ln w="3175">
          <a:noFill/>
          <a:prstDash val="solid"/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Adults' Average Number of Drinks Consumed Per Drinking Occasion</a:t>
            </a:r>
          </a:p>
        </c:rich>
      </c:tx>
      <c:layout>
        <c:manualLayout>
          <c:xMode val="edge"/>
          <c:yMode val="edge"/>
          <c:x val="0.18456653922769337"/>
          <c:y val="0.10606762389995368"/>
        </c:manualLayout>
      </c:layout>
      <c:overlay val="0"/>
      <c:spPr>
        <a:noFill/>
        <a:ln w="25328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3.0523255813953497E-2"/>
          <c:y val="0.12861736334405138"/>
          <c:w val="0.96220930232558188"/>
          <c:h val="0.7659632093402117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Average drinks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12664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CAC-4386-B834-F76585ED906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CAC-4386-B834-F76585ED9068}"/>
              </c:ext>
            </c:extLst>
          </c:dPt>
          <c:dPt>
            <c:idx val="8"/>
            <c:invertIfNegative val="0"/>
            <c:bubble3D val="0"/>
            <c:spPr>
              <a:solidFill>
                <a:srgbClr val="E46C0A"/>
              </a:solidFill>
              <a:ln w="12664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ECAC-4386-B834-F76585ED9068}"/>
              </c:ext>
            </c:extLst>
          </c:dPt>
          <c:dPt>
            <c:idx val="9"/>
            <c:invertIfNegative val="0"/>
            <c:bubble3D val="0"/>
            <c:spPr>
              <a:solidFill>
                <a:srgbClr val="E46C0A"/>
              </a:solidFill>
              <a:ln w="12664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ECAC-4386-B834-F76585ED9068}"/>
              </c:ext>
            </c:extLst>
          </c:dPt>
          <c:dPt>
            <c:idx val="10"/>
            <c:invertIfNegative val="0"/>
            <c:bubble3D val="0"/>
            <c:spPr>
              <a:solidFill>
                <a:srgbClr val="E46C0A"/>
              </a:solidFill>
              <a:ln w="12664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ECAC-4386-B834-F76585ED9068}"/>
              </c:ext>
            </c:extLst>
          </c:dPt>
          <c:dPt>
            <c:idx val="11"/>
            <c:invertIfNegative val="0"/>
            <c:bubble3D val="0"/>
            <c:spPr>
              <a:solidFill>
                <a:srgbClr val="984807"/>
              </a:solidFill>
              <a:ln w="12664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ECAC-4386-B834-F76585ED9068}"/>
              </c:ext>
            </c:extLst>
          </c:dPt>
          <c:dPt>
            <c:idx val="12"/>
            <c:invertIfNegative val="0"/>
            <c:bubble3D val="0"/>
            <c:spPr>
              <a:solidFill>
                <a:srgbClr val="984807"/>
              </a:solidFill>
              <a:ln w="12664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ECAC-4386-B834-F76585ED9068}"/>
              </c:ext>
            </c:extLst>
          </c:dPt>
          <c:dPt>
            <c:idx val="13"/>
            <c:invertIfNegative val="0"/>
            <c:bubble3D val="0"/>
            <c:spPr>
              <a:solidFill>
                <a:srgbClr val="984807"/>
              </a:solidFill>
              <a:ln w="12664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ECAC-4386-B834-F76585ED9068}"/>
              </c:ext>
            </c:extLst>
          </c:dPt>
          <c:dLbls>
            <c:numFmt formatCode="0.0" sourceLinked="0"/>
            <c:spPr>
              <a:noFill/>
              <a:ln w="2532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4.0999999999999996</c:v>
                </c:pt>
                <c:pt idx="1">
                  <c:v>5.6</c:v>
                </c:pt>
                <c:pt idx="2">
                  <c:v>2.7</c:v>
                </c:pt>
                <c:pt idx="3">
                  <c:v>3.6</c:v>
                </c:pt>
                <c:pt idx="4">
                  <c:v>2.6</c:v>
                </c:pt>
                <c:pt idx="5">
                  <c:v>2.6</c:v>
                </c:pt>
                <c:pt idx="6">
                  <c:v>4.3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ECAC-4386-B834-F76585ED906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6941824"/>
        <c:axId val="36945280"/>
      </c:barChart>
      <c:catAx>
        <c:axId val="36941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66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36945280"/>
        <c:crosses val="autoZero"/>
        <c:auto val="1"/>
        <c:lblAlgn val="ctr"/>
        <c:lblOffset val="100"/>
        <c:noMultiLvlLbl val="0"/>
      </c:catAx>
      <c:valAx>
        <c:axId val="36945280"/>
        <c:scaling>
          <c:orientation val="minMax"/>
          <c:max val="8"/>
          <c:min val="0"/>
        </c:scaling>
        <c:delete val="0"/>
        <c:axPos val="l"/>
        <c:numFmt formatCode="#,##0_);[Red]\(#,##0\)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36941824"/>
        <c:crosses val="autoZero"/>
        <c:crossBetween val="between"/>
        <c:majorUnit val="2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 algn="ctr">
              <a:defRPr sz="1400"/>
            </a:pP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 Recreational Marijuana Use in the Past </a:t>
            </a: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 Months</a:t>
            </a:r>
            <a:endParaRPr lang="en-US" sz="1400"/>
          </a:p>
        </c:rich>
      </c:tx>
      <c:layout>
        <c:manualLayout>
          <c:xMode val="edge"/>
          <c:yMode val="edge"/>
          <c:x val="0.17230555084915578"/>
          <c:y val="8.2848935907126164E-2"/>
        </c:manualLayout>
      </c:layout>
      <c:overlay val="0"/>
      <c:spPr>
        <a:noFill/>
        <a:ln w="1901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1333323170034533E-2"/>
          <c:y val="0.13"/>
          <c:w val="0.96296209343628758"/>
          <c:h val="0.72627211921090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Drug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09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A33-4C27-BA13-0680D835B21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A33-4C27-BA13-0680D835B211}"/>
              </c:ext>
            </c:extLst>
          </c:dPt>
          <c:dPt>
            <c:idx val="8"/>
            <c:invertIfNegative val="0"/>
            <c:bubble3D val="0"/>
            <c:spPr>
              <a:solidFill>
                <a:srgbClr val="E46C0A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BA33-4C27-BA13-0680D835B211}"/>
              </c:ext>
            </c:extLst>
          </c:dPt>
          <c:dPt>
            <c:idx val="9"/>
            <c:invertIfNegative val="0"/>
            <c:bubble3D val="0"/>
            <c:spPr>
              <a:solidFill>
                <a:srgbClr val="E46C0A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BA33-4C27-BA13-0680D835B211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BA33-4C27-BA13-0680D835B211}"/>
              </c:ext>
            </c:extLst>
          </c:dPt>
          <c:dPt>
            <c:idx val="11"/>
            <c:invertIfNegative val="0"/>
            <c:bubble3D val="0"/>
            <c:spPr>
              <a:solidFill>
                <a:srgbClr val="984807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BA33-4C27-BA13-0680D835B211}"/>
              </c:ext>
            </c:extLst>
          </c:dPt>
          <c:dPt>
            <c:idx val="12"/>
            <c:invertIfNegative val="0"/>
            <c:bubble3D val="0"/>
            <c:spPr>
              <a:solidFill>
                <a:srgbClr val="984807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BA33-4C27-BA13-0680D835B21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6">
                  <a:lumMod val="50000"/>
                </a:schemeClr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C-BA33-4C27-BA13-0680D835B211}"/>
              </c:ext>
            </c:extLst>
          </c:dPt>
          <c:dLbls>
            <c:spPr>
              <a:noFill/>
              <a:ln w="1901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0.03</c:v>
                </c:pt>
                <c:pt idx="1">
                  <c:v>0.03</c:v>
                </c:pt>
                <c:pt idx="2">
                  <c:v>0.04</c:v>
                </c:pt>
                <c:pt idx="3">
                  <c:v>0.05</c:v>
                </c:pt>
                <c:pt idx="4">
                  <c:v>0.03</c:v>
                </c:pt>
                <c:pt idx="5">
                  <c:v>0.05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BA33-4C27-BA13-0680D835B21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489472"/>
        <c:axId val="38493184"/>
      </c:barChart>
      <c:catAx>
        <c:axId val="3848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38493184"/>
        <c:crosses val="autoZero"/>
        <c:auto val="1"/>
        <c:lblAlgn val="ctr"/>
        <c:lblOffset val="100"/>
        <c:noMultiLvlLbl val="0"/>
      </c:catAx>
      <c:valAx>
        <c:axId val="38493184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38489472"/>
        <c:crosses val="autoZero"/>
        <c:crossBetween val="between"/>
        <c:majorUnit val="5.000000000000001E-2"/>
        <c:minorUnit val="3.0000000000000006E-2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 Medication Misuse in the Past </a:t>
            </a: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 Months</a:t>
            </a:r>
            <a:endParaRPr lang="en-US" sz="1400"/>
          </a:p>
        </c:rich>
      </c:tx>
      <c:layout>
        <c:manualLayout>
          <c:xMode val="edge"/>
          <c:yMode val="edge"/>
          <c:x val="0.19056060029362185"/>
          <c:y val="9.5315553561684061E-3"/>
        </c:manualLayout>
      </c:layout>
      <c:overlay val="0"/>
      <c:spPr>
        <a:noFill/>
        <a:ln w="19017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0368825449794101E-2"/>
          <c:y val="0.12666666666666668"/>
          <c:w val="0.96875916635239168"/>
          <c:h val="0.726663570968219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Rx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9509">
              <a:noFill/>
              <a:prstDash val="solid"/>
            </a:ln>
          </c:spPr>
          <c:invertIfNegative val="0"/>
          <c:dPt>
            <c:idx val="8"/>
            <c:invertIfNegative val="0"/>
            <c:bubble3D val="0"/>
            <c:spPr>
              <a:solidFill>
                <a:srgbClr val="E46C0A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A14F-49AC-A24A-E375C95F013C}"/>
              </c:ext>
            </c:extLst>
          </c:dPt>
          <c:dPt>
            <c:idx val="9"/>
            <c:invertIfNegative val="0"/>
            <c:bubble3D val="0"/>
            <c:spPr>
              <a:solidFill>
                <a:srgbClr val="E46C0A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A14F-49AC-A24A-E375C95F013C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A14F-49AC-A24A-E375C95F013C}"/>
              </c:ext>
            </c:extLst>
          </c:dPt>
          <c:dPt>
            <c:idx val="11"/>
            <c:invertIfNegative val="0"/>
            <c:bubble3D val="0"/>
            <c:spPr>
              <a:solidFill>
                <a:srgbClr val="984807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A14F-49AC-A24A-E375C95F013C}"/>
              </c:ext>
            </c:extLst>
          </c:dPt>
          <c:dPt>
            <c:idx val="12"/>
            <c:invertIfNegative val="0"/>
            <c:bubble3D val="0"/>
            <c:spPr>
              <a:solidFill>
                <a:srgbClr val="984807"/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A14F-49AC-A24A-E375C95F013C}"/>
              </c:ext>
            </c:extLst>
          </c:dPt>
          <c:dPt>
            <c:idx val="13"/>
            <c:invertIfNegative val="0"/>
            <c:bubble3D val="0"/>
            <c:spPr>
              <a:solidFill>
                <a:srgbClr val="F79646">
                  <a:lumMod val="50000"/>
                </a:srgbClr>
              </a:solidFill>
              <a:ln w="9509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A14F-49AC-A24A-E375C95F013C}"/>
              </c:ext>
            </c:extLst>
          </c:dPt>
          <c:dLbls>
            <c:spPr>
              <a:noFill/>
              <a:ln w="19017"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7.0000000000000007E-2</c:v>
                </c:pt>
                <c:pt idx="1">
                  <c:v>7.0000000000000007E-2</c:v>
                </c:pt>
                <c:pt idx="2">
                  <c:v>7.0000000000000007E-2</c:v>
                </c:pt>
                <c:pt idx="3">
                  <c:v>7.0000000000000007E-2</c:v>
                </c:pt>
                <c:pt idx="4">
                  <c:v>7.0000000000000007E-2</c:v>
                </c:pt>
                <c:pt idx="5">
                  <c:v>0.14000000000000001</c:v>
                </c:pt>
                <c:pt idx="6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A14F-49AC-A24A-E375C95F01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38514048"/>
        <c:axId val="38530048"/>
      </c:barChart>
      <c:catAx>
        <c:axId val="38514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2377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38530048"/>
        <c:crosses val="autoZero"/>
        <c:auto val="1"/>
        <c:lblAlgn val="ctr"/>
        <c:lblOffset val="100"/>
        <c:noMultiLvlLbl val="0"/>
      </c:catAx>
      <c:valAx>
        <c:axId val="38530048"/>
        <c:scaling>
          <c:orientation val="minMax"/>
          <c:max val="0.15000000000000002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38514048"/>
        <c:crosses val="autoZero"/>
        <c:crossBetween val="between"/>
        <c:majorUnit val="5.000000000000001E-2"/>
        <c:minorUnit val="0.0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8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Number of Sexual Partners in the Past Year*</a:t>
            </a:r>
          </a:p>
        </c:rich>
      </c:tx>
      <c:layout>
        <c:manualLayout>
          <c:xMode val="edge"/>
          <c:yMode val="edge"/>
          <c:x val="0.28794938499840528"/>
          <c:y val="2.4937763041007536E-2"/>
        </c:manualLayout>
      </c:layout>
      <c:overlay val="0"/>
      <c:spPr>
        <a:solidFill>
          <a:sysClr val="window" lastClr="FFFFFF"/>
        </a:solidFill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4.3946651993899112E-2"/>
          <c:y val="0.10161309117544241"/>
          <c:w val="0.92080197356785576"/>
          <c:h val="0.6562053085666809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One</c:v>
                </c:pt>
              </c:strCache>
            </c:strRef>
          </c:tx>
          <c:spPr>
            <a:solidFill>
              <a:srgbClr val="F79646">
                <a:lumMod val="75000"/>
              </a:srgbClr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E2E-4CD2-9030-64DC74A7FE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E2E-4CD2-9030-64DC74A7FE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E2E-4CD2-9030-64DC74A7FE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E2E-4CD2-9030-64DC74A7FE85}"/>
              </c:ext>
            </c:extLst>
          </c:dPt>
          <c:dPt>
            <c:idx val="10"/>
            <c:invertIfNegative val="0"/>
            <c:bubble3D val="0"/>
            <c:spPr>
              <a:solidFill>
                <a:srgbClr val="E46C0A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6E2E-4CD2-9030-64DC74A7FE85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F79646">
                    <a:lumMod val="75000"/>
                  </a:srgbClr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6E2E-4CD2-9030-64DC74A7FE85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F79646">
                    <a:lumMod val="75000"/>
                  </a:srgbClr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6E2E-4CD2-9030-64DC74A7FE85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E46C0A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6E2E-4CD2-9030-64DC74A7FE85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0.67</c:v>
                </c:pt>
                <c:pt idx="1">
                  <c:v>0.61</c:v>
                </c:pt>
                <c:pt idx="2">
                  <c:v>0.72</c:v>
                </c:pt>
                <c:pt idx="3">
                  <c:v>0.67</c:v>
                </c:pt>
                <c:pt idx="4">
                  <c:v>0.36</c:v>
                </c:pt>
                <c:pt idx="5">
                  <c:v>0.35</c:v>
                </c:pt>
                <c:pt idx="6">
                  <c:v>0.77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E2E-4CD2-9030-64DC74A7FE8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More than one</c:v>
                </c:pt>
              </c:strCache>
            </c:strRef>
          </c:tx>
          <c:spPr>
            <a:solidFill>
              <a:srgbClr val="F79646">
                <a:lumMod val="20000"/>
                <a:lumOff val="80000"/>
              </a:srgbClr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6E2E-4CD2-9030-64DC74A7FE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6E2E-4CD2-9030-64DC74A7FE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6E2E-4CD2-9030-64DC74A7FE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6E2E-4CD2-9030-64DC74A7FE85}"/>
              </c:ext>
            </c:extLst>
          </c:dPt>
          <c:dPt>
            <c:idx val="10"/>
            <c:invertIfNegative val="0"/>
            <c:bubble3D val="0"/>
            <c:spPr>
              <a:solidFill>
                <a:srgbClr val="FDEADA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6E2E-4CD2-9030-64DC74A7FE85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6E2E-4CD2-9030-64DC74A7FE85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6E2E-4CD2-9030-64DC74A7FE85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8-6E2E-4CD2-9030-64DC74A7FE85}"/>
              </c:ext>
            </c:extLst>
          </c:dPt>
          <c:dLbls>
            <c:dLbl>
              <c:idx val="10"/>
              <c:layout>
                <c:manualLayout>
                  <c:x val="1.6909029421711193E-3"/>
                  <c:y val="-3.8439361906592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6E2E-4CD2-9030-64DC74A7FE85}"/>
                </c:ext>
              </c:extLst>
            </c:dLbl>
            <c:dLbl>
              <c:idx val="13"/>
              <c:layout>
                <c:manualLayout>
                  <c:x val="0"/>
                  <c:y val="-3.5235674702188716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6E2E-4CD2-9030-64DC74A7FE85}"/>
                </c:ext>
              </c:extLst>
            </c:dLbl>
            <c:numFmt formatCode="0%" sourceLinked="0"/>
            <c:spPr>
              <a:solidFill>
                <a:srgbClr val="F79646">
                  <a:lumMod val="20000"/>
                  <a:lumOff val="80000"/>
                </a:srgbClr>
              </a:solidFill>
              <a:ln w="25400">
                <a:noFill/>
              </a:ln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Sheet1!$B$3:$H$3</c:f>
              <c:numCache>
                <c:formatCode>General</c:formatCode>
                <c:ptCount val="7"/>
                <c:pt idx="0" formatCode="0%">
                  <c:v>0.05</c:v>
                </c:pt>
                <c:pt idx="1">
                  <c:v>0.03</c:v>
                </c:pt>
                <c:pt idx="2">
                  <c:v>7.0000000000000007E-2</c:v>
                </c:pt>
                <c:pt idx="3">
                  <c:v>0.04</c:v>
                </c:pt>
                <c:pt idx="4">
                  <c:v>0</c:v>
                </c:pt>
                <c:pt idx="5">
                  <c:v>0.12</c:v>
                </c:pt>
                <c:pt idx="6">
                  <c:v>0.02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9-6E2E-4CD2-9030-64DC74A7FE8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None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6E2E-4CD2-9030-64DC74A7FE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B-6E2E-4CD2-9030-64DC74A7FE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C-6E2E-4CD2-9030-64DC74A7FE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D-6E2E-4CD2-9030-64DC74A7FE85}"/>
              </c:ext>
            </c:extLst>
          </c:dPt>
          <c:dPt>
            <c:idx val="10"/>
            <c:invertIfNegative val="0"/>
            <c:bubble3D val="0"/>
            <c:spPr>
              <a:solidFill>
                <a:srgbClr val="984807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F-6E2E-4CD2-9030-64DC74A7FE85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1-6E2E-4CD2-9030-64DC74A7FE85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3-6E2E-4CD2-9030-64DC74A7FE85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5-6E2E-4CD2-9030-64DC74A7FE85}"/>
              </c:ext>
            </c:extLst>
          </c:dPt>
          <c:dLbls>
            <c:dLbl>
              <c:idx val="0"/>
              <c:layout>
                <c:manualLayout>
                  <c:x val="0"/>
                  <c:y val="1.31489858213235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6E2E-4CD2-9030-64DC74A7FE85}"/>
                </c:ext>
              </c:extLst>
            </c:dLbl>
            <c:dLbl>
              <c:idx val="1"/>
              <c:layout>
                <c:manualLayout>
                  <c:x val="0"/>
                  <c:y val="1.157024793388426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6E2E-4CD2-9030-64DC74A7FE85}"/>
                </c:ext>
              </c:extLst>
            </c:dLbl>
            <c:dLbl>
              <c:idx val="2"/>
              <c:layout>
                <c:manualLayout>
                  <c:x val="0"/>
                  <c:y val="4.774350352083367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6E2E-4CD2-9030-64DC74A7FE85}"/>
                </c:ext>
              </c:extLst>
            </c:dLbl>
            <c:dLbl>
              <c:idx val="4"/>
              <c:layout>
                <c:manualLayout>
                  <c:x val="0"/>
                  <c:y val="1.77480890037697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6E2E-4CD2-9030-64DC74A7FE85}"/>
                </c:ext>
              </c:extLst>
            </c:dLbl>
            <c:dLbl>
              <c:idx val="5"/>
              <c:layout>
                <c:manualLayout>
                  <c:x val="0"/>
                  <c:y val="-8.5595681473899302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6E2E-4CD2-9030-64DC74A7FE85}"/>
                </c:ext>
              </c:extLst>
            </c:dLbl>
            <c:dLbl>
              <c:idx val="6"/>
              <c:layout>
                <c:manualLayout>
                  <c:x val="0"/>
                  <c:y val="1.486453151649332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6E2E-4CD2-9030-64DC74A7FE85}"/>
                </c:ext>
              </c:extLst>
            </c:dLbl>
            <c:dLbl>
              <c:idx val="7"/>
              <c:layout>
                <c:manualLayout>
                  <c:x val="0"/>
                  <c:y val="8.481478735012053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6E2E-4CD2-9030-64DC74A7FE85}"/>
                </c:ext>
              </c:extLst>
            </c:dLbl>
            <c:dLbl>
              <c:idx val="8"/>
              <c:layout>
                <c:manualLayout>
                  <c:x val="-7.0390176799956957E-17"/>
                  <c:y val="1.77480890037697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6E2E-4CD2-9030-64DC74A7FE85}"/>
                </c:ext>
              </c:extLst>
            </c:dLbl>
            <c:dLbl>
              <c:idx val="9"/>
              <c:layout>
                <c:manualLayout>
                  <c:x val="0"/>
                  <c:y val="1.93265242190680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6E2E-4CD2-9030-64DC74A7FE85}"/>
                </c:ext>
              </c:extLst>
            </c:dLbl>
            <c:dLbl>
              <c:idx val="10"/>
              <c:layout>
                <c:manualLayout>
                  <c:x val="0"/>
                  <c:y val="1.54825880284087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6E2E-4CD2-9030-64DC74A7FE85}"/>
                </c:ext>
              </c:extLst>
            </c:dLbl>
            <c:dLbl>
              <c:idx val="11"/>
              <c:layout>
                <c:manualLayout>
                  <c:x val="0"/>
                  <c:y val="1.23938188295365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6E2E-4CD2-9030-64DC74A7FE85}"/>
                </c:ext>
              </c:extLst>
            </c:dLbl>
            <c:dLbl>
              <c:idx val="12"/>
              <c:layout>
                <c:manualLayout>
                  <c:x val="0"/>
                  <c:y val="1.857165989942204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6E2E-4CD2-9030-64DC74A7FE85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Sheet1!$B$4:$H$4</c:f>
              <c:numCache>
                <c:formatCode>General</c:formatCode>
                <c:ptCount val="7"/>
                <c:pt idx="0">
                  <c:v>0.27</c:v>
                </c:pt>
                <c:pt idx="1">
                  <c:v>0.36</c:v>
                </c:pt>
                <c:pt idx="2">
                  <c:v>0.21</c:v>
                </c:pt>
                <c:pt idx="3">
                  <c:v>0.28999999999999998</c:v>
                </c:pt>
                <c:pt idx="4">
                  <c:v>0.64</c:v>
                </c:pt>
                <c:pt idx="5">
                  <c:v>0.53</c:v>
                </c:pt>
                <c:pt idx="6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B-6E2E-4CD2-9030-64DC74A7FE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7833728"/>
        <c:axId val="37860096"/>
      </c:barChart>
      <c:catAx>
        <c:axId val="37833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37860096"/>
        <c:crosses val="autoZero"/>
        <c:auto val="1"/>
        <c:lblAlgn val="ctr"/>
        <c:lblOffset val="100"/>
        <c:noMultiLvlLbl val="0"/>
      </c:catAx>
      <c:valAx>
        <c:axId val="3786009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37833728"/>
        <c:crosses val="autoZero"/>
        <c:crossBetween val="between"/>
        <c:majorUnit val="0.2"/>
      </c:valAx>
      <c:spPr>
        <a:noFill/>
        <a:ln w="3175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32919377896328256"/>
          <c:y val="0.89547611084459144"/>
          <c:w val="0.33511306143364833"/>
          <c:h val="6.8577032329924736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ysClr val="windowText" lastClr="000000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Perry </a:t>
            </a:r>
            <a:r>
              <a:rPr lang="en-US" sz="1400"/>
              <a:t>County Adults with Cardiovascular Disease Risk Factors </a:t>
            </a:r>
          </a:p>
        </c:rich>
      </c:tx>
      <c:layout>
        <c:manualLayout>
          <c:xMode val="edge"/>
          <c:yMode val="edge"/>
          <c:x val="0.21394196670072729"/>
          <c:y val="2.188437137181751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9368363268316952E-2"/>
          <c:y val="9.394000041933756E-2"/>
          <c:w val="0.95076923076923081"/>
          <c:h val="0.772205583392985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High blood pressure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0"/>
                  <c:y val="9.317493594223142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77-4FC2-B804-21D48A87FAEB}"/>
                </c:ext>
              </c:extLst>
            </c:dLbl>
            <c:dLbl>
              <c:idx val="1"/>
              <c:layout>
                <c:manualLayout>
                  <c:x val="3.8167938931297708E-3"/>
                  <c:y val="4.65874679711157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77-4FC2-B804-21D48A87FAEB}"/>
                </c:ext>
              </c:extLst>
            </c:dLbl>
            <c:dLbl>
              <c:idx val="2"/>
              <c:layout>
                <c:manualLayout>
                  <c:x val="3.816793893129701E-3"/>
                  <c:y val="4.658746797111577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77-4FC2-B804-21D48A87FAEB}"/>
                </c:ext>
              </c:extLst>
            </c:dLbl>
            <c:dLbl>
              <c:idx val="3"/>
              <c:layout>
                <c:manualLayout>
                  <c:x val="-6.9973746364690031E-17"/>
                  <c:y val="9.3174935942231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77-4FC2-B804-21D48A87FAEB}"/>
                </c:ext>
              </c:extLst>
            </c:dLbl>
            <c:dLbl>
              <c:idx val="4"/>
              <c:layout>
                <c:manualLayout>
                  <c:x val="1.9083969465648854E-3"/>
                  <c:y val="9.317493594223067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77-4FC2-B804-21D48A87FAEB}"/>
                </c:ext>
              </c:extLst>
            </c:dLbl>
            <c:dLbl>
              <c:idx val="5"/>
              <c:layout>
                <c:manualLayout>
                  <c:x val="0"/>
                  <c:y val="9.3174935942231547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377-4FC2-B804-21D48A87FAE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Sheet1!$B$1:$G$1</c:f>
              <c:strCache>
                <c:ptCount val="6"/>
                <c:pt idx="0">
                  <c:v>Obesity</c:v>
                </c:pt>
                <c:pt idx="1">
                  <c:v>High Blood Cholesterol</c:v>
                </c:pt>
                <c:pt idx="2">
                  <c:v>High Blood Pressure</c:v>
                </c:pt>
                <c:pt idx="3">
                  <c:v>Sedentary</c:v>
                </c:pt>
                <c:pt idx="4">
                  <c:v>Smoking</c:v>
                </c:pt>
                <c:pt idx="5">
                  <c:v>Diabetes</c:v>
                </c:pt>
              </c:strCache>
            </c:strRef>
          </c:cat>
          <c:val>
            <c:numRef>
              <c:f>Sheet1!$B$2:$G$2</c:f>
              <c:numCache>
                <c:formatCode>0%</c:formatCode>
                <c:ptCount val="6"/>
                <c:pt idx="0">
                  <c:v>0.47</c:v>
                </c:pt>
                <c:pt idx="1">
                  <c:v>0.38</c:v>
                </c:pt>
                <c:pt idx="2">
                  <c:v>0.38</c:v>
                </c:pt>
                <c:pt idx="3">
                  <c:v>0.19</c:v>
                </c:pt>
                <c:pt idx="4">
                  <c:v>0.18</c:v>
                </c:pt>
                <c:pt idx="5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377-4FC2-B804-21D48A87FA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24"/>
        <c:axId val="103061376"/>
        <c:axId val="33895168"/>
      </c:barChart>
      <c:catAx>
        <c:axId val="103061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33895168"/>
        <c:crosses val="autoZero"/>
        <c:auto val="1"/>
        <c:lblAlgn val="ctr"/>
        <c:lblOffset val="100"/>
        <c:noMultiLvlLbl val="0"/>
      </c:catAx>
      <c:valAx>
        <c:axId val="33895168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103061376"/>
        <c:crosses val="autoZero"/>
        <c:crossBetween val="between"/>
        <c:majorUnit val="0.25"/>
      </c:valAx>
      <c:spPr>
        <a:noFill/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ysClr val="windowText" lastClr="000000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Adults Diagnosed With</a:t>
            </a:r>
            <a:r>
              <a:rPr lang="en-US" sz="1400" baseline="0"/>
              <a:t> </a:t>
            </a:r>
            <a:r>
              <a:rPr lang="en-US" sz="1400"/>
              <a:t>Arthritis</a:t>
            </a:r>
          </a:p>
        </c:rich>
      </c:tx>
      <c:layout>
        <c:manualLayout>
          <c:xMode val="edge"/>
          <c:yMode val="edge"/>
          <c:x val="0.21852585174426012"/>
          <c:y val="1.237741589119541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2497388069209797E-2"/>
          <c:y val="5.0515210050673096E-2"/>
          <c:w val="0.94699140401146131"/>
          <c:h val="0.85927182414219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Asthma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EFF5-456B-AE6C-ED468D7131B1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EFF5-456B-AE6C-ED468D7131B1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EFF5-456B-AE6C-ED468D7131B1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4-EFF5-456B-AE6C-ED468D7131B1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6-EFF5-456B-AE6C-ED468D7131B1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EFF5-456B-AE6C-ED468D7131B1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EFF5-456B-AE6C-ED468D7131B1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C-EFF5-456B-AE6C-ED468D7131B1}"/>
              </c:ext>
            </c:extLst>
          </c:dPt>
          <c:dLbls>
            <c:dLbl>
              <c:idx val="4"/>
              <c:layout>
                <c:manualLayout>
                  <c:x val="-1.26982660069602E-16"/>
                  <c:y val="1.470948761951458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EFF5-456B-AE6C-ED468D7131B1}"/>
                </c:ext>
              </c:extLst>
            </c:dLbl>
            <c:dLbl>
              <c:idx val="5"/>
              <c:layout>
                <c:manualLayout>
                  <c:x val="0"/>
                  <c:y val="4.90316253983817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EFF5-456B-AE6C-ED468D7131B1}"/>
                </c:ext>
              </c:extLst>
            </c:dLbl>
            <c:dLbl>
              <c:idx val="10"/>
              <c:tx>
                <c:rich>
                  <a:bodyPr/>
                  <a:lstStyle/>
                  <a:p>
                    <a:fld id="{25493D80-DB0E-464A-89D3-F4F0E9D85DB2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EFF5-456B-AE6C-ED468D7131B1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0.36</c:v>
                </c:pt>
                <c:pt idx="1">
                  <c:v>0.42</c:v>
                </c:pt>
                <c:pt idx="2">
                  <c:v>0.33</c:v>
                </c:pt>
                <c:pt idx="3">
                  <c:v>0.4</c:v>
                </c:pt>
                <c:pt idx="4">
                  <c:v>0.63</c:v>
                </c:pt>
                <c:pt idx="5">
                  <c:v>0.56999999999999995</c:v>
                </c:pt>
                <c:pt idx="6">
                  <c:v>0.31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EFF5-456B-AE6C-ED468D7131B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297728"/>
        <c:axId val="100308864"/>
      </c:barChart>
      <c:catAx>
        <c:axId val="10029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100308864"/>
        <c:crosses val="autoZero"/>
        <c:auto val="1"/>
        <c:lblAlgn val="ctr"/>
        <c:lblOffset val="100"/>
        <c:noMultiLvlLbl val="0"/>
      </c:catAx>
      <c:valAx>
        <c:axId val="100308864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100297728"/>
        <c:crosses val="autoZero"/>
        <c:crossBetween val="between"/>
        <c:majorUnit val="0.1"/>
      </c:valAx>
      <c:spPr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 b="1"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ysClr val="windowText" lastClr="000000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Adults Diagnosed with Asthma</a:t>
            </a:r>
          </a:p>
        </c:rich>
      </c:tx>
      <c:layout>
        <c:manualLayout>
          <c:xMode val="edge"/>
          <c:yMode val="edge"/>
          <c:x val="0.26187764029496313"/>
          <c:y val="3.3396609564627144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7812968008885871E-2"/>
          <c:y val="6.7018672976008942E-2"/>
          <c:w val="0.94699140401146131"/>
          <c:h val="0.859271824142195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Asthma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EA1-4B40-A51B-E40996FE0E19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EA1-4B40-A51B-E40996FE0E19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EA1-4B40-A51B-E40996FE0E19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AEA1-4B40-A51B-E40996FE0E19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5-AEA1-4B40-A51B-E40996FE0E19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7-AEA1-4B40-A51B-E40996FE0E19}"/>
              </c:ext>
            </c:extLst>
          </c:dPt>
          <c:dPt>
            <c:idx val="12"/>
            <c:invertIfNegative val="0"/>
            <c:bubble3D val="0"/>
            <c:spPr>
              <a:solidFill>
                <a:srgbClr val="215968"/>
              </a:solidFill>
            </c:spPr>
            <c:extLst>
              <c:ext xmlns:c16="http://schemas.microsoft.com/office/drawing/2014/chart" uri="{C3380CC4-5D6E-409C-BE32-E72D297353CC}">
                <c16:uniqueId val="{00000009-AEA1-4B40-A51B-E40996FE0E19}"/>
              </c:ext>
            </c:extLst>
          </c:dPt>
          <c:dPt>
            <c:idx val="13"/>
            <c:invertIfNegative val="0"/>
            <c:bubble3D val="0"/>
            <c:spPr>
              <a:solidFill>
                <a:srgbClr val="215968"/>
              </a:solidFill>
            </c:spPr>
            <c:extLst>
              <c:ext xmlns:c16="http://schemas.microsoft.com/office/drawing/2014/chart" uri="{C3380CC4-5D6E-409C-BE32-E72D297353CC}">
                <c16:uniqueId val="{0000000B-AEA1-4B40-A51B-E40996FE0E19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0.14000000000000001</c:v>
                </c:pt>
                <c:pt idx="1">
                  <c:v>0.17</c:v>
                </c:pt>
                <c:pt idx="2">
                  <c:v>0.11</c:v>
                </c:pt>
                <c:pt idx="3">
                  <c:v>0.18</c:v>
                </c:pt>
                <c:pt idx="4">
                  <c:v>0.08</c:v>
                </c:pt>
                <c:pt idx="5">
                  <c:v>0.35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EA1-4B40-A51B-E40996FE0E1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297728"/>
        <c:axId val="100308864"/>
      </c:barChart>
      <c:catAx>
        <c:axId val="10029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100308864"/>
        <c:crosses val="autoZero"/>
        <c:auto val="1"/>
        <c:lblAlgn val="ctr"/>
        <c:lblOffset val="100"/>
        <c:noMultiLvlLbl val="0"/>
      </c:catAx>
      <c:valAx>
        <c:axId val="100308864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100297728"/>
        <c:crosses val="autoZero"/>
        <c:crossBetween val="between"/>
        <c:majorUnit val="0.1"/>
      </c:valAx>
      <c:spPr>
        <a:ln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50"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Perry County Adults Diagnosed with Diabetes</a:t>
            </a:r>
          </a:p>
        </c:rich>
      </c:tx>
      <c:layout>
        <c:manualLayout>
          <c:xMode val="edge"/>
          <c:yMode val="edge"/>
          <c:x val="0.25678902637170353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4.0785498489425982E-2"/>
          <c:y val="0.1079136690647482"/>
          <c:w val="0.95619335347432022"/>
          <c:h val="0.8131477836103819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Diabetes</c:v>
                </c:pt>
              </c:strCache>
            </c:strRef>
          </c:tx>
          <c:spPr>
            <a:solidFill>
              <a:srgbClr val="4BACC6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E86-4F87-98FA-AEF7D3446716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E86-4F87-98FA-AEF7D3446716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E86-4F87-98FA-AEF7D3446716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E86-4F87-98FA-AEF7D3446716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9E86-4F87-98FA-AEF7D3446716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9E86-4F87-98FA-AEF7D3446716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9E86-4F87-98FA-AEF7D3446716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8-9E86-4F87-98FA-AEF7D3446716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9E86-4F87-98FA-AEF7D3446716}"/>
              </c:ext>
            </c:extLst>
          </c:dPt>
          <c:dPt>
            <c:idx val="13"/>
            <c:invertIfNegative val="0"/>
            <c:bubble3D val="0"/>
            <c:spPr>
              <a:solidFill>
                <a:srgbClr val="215968"/>
              </a:solidFill>
            </c:spPr>
            <c:extLst>
              <c:ext xmlns:c16="http://schemas.microsoft.com/office/drawing/2014/chart" uri="{C3380CC4-5D6E-409C-BE32-E72D297353CC}">
                <c16:uniqueId val="{0000000C-9E86-4F87-98FA-AEF7D3446716}"/>
              </c:ext>
            </c:extLst>
          </c:dPt>
          <c:dLbls>
            <c:dLbl>
              <c:idx val="0"/>
              <c:layout>
                <c:manualLayout>
                  <c:x val="0"/>
                  <c:y val="4.581901489117984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E86-4F87-98FA-AEF7D3446716}"/>
                </c:ext>
              </c:extLst>
            </c:dLbl>
            <c:dLbl>
              <c:idx val="1"/>
              <c:layout>
                <c:manualLayout>
                  <c:x val="-1.7287243326307205E-17"/>
                  <c:y val="9.16380297823596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E86-4F87-98FA-AEF7D3446716}"/>
                </c:ext>
              </c:extLst>
            </c:dLbl>
            <c:dLbl>
              <c:idx val="2"/>
              <c:layout>
                <c:manualLayout>
                  <c:x val="0"/>
                  <c:y val="9.16380297823596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9E86-4F87-98FA-AEF7D3446716}"/>
                </c:ext>
              </c:extLst>
            </c:dLbl>
            <c:dLbl>
              <c:idx val="4"/>
              <c:layout>
                <c:manualLayout>
                  <c:x val="-6.914897330522882E-17"/>
                  <c:y val="9.163802978235968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E86-4F87-98FA-AEF7D3446716}"/>
                </c:ext>
              </c:extLst>
            </c:dLbl>
            <c:dLbl>
              <c:idx val="5"/>
              <c:layout>
                <c:manualLayout>
                  <c:x val="0"/>
                  <c:y val="1.374570446735396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9E86-4F87-98FA-AEF7D3446716}"/>
                </c:ext>
              </c:extLst>
            </c:dLbl>
            <c:dLbl>
              <c:idx val="6"/>
              <c:layout>
                <c:manualLayout>
                  <c:x val="6.914897330522882E-17"/>
                  <c:y val="1.3745704467353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9E86-4F87-98FA-AEF7D3446716}"/>
                </c:ext>
              </c:extLst>
            </c:dLbl>
            <c:dLbl>
              <c:idx val="7"/>
              <c:layout>
                <c:manualLayout>
                  <c:x val="-6.914897330522882E-17"/>
                  <c:y val="9.163802978235883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E86-4F87-98FA-AEF7D3446716}"/>
                </c:ext>
              </c:extLst>
            </c:dLbl>
            <c:dLbl>
              <c:idx val="8"/>
              <c:layout>
                <c:manualLayout>
                  <c:x val="0"/>
                  <c:y val="1.374570446735386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E86-4F87-98FA-AEF7D3446716}"/>
                </c:ext>
              </c:extLst>
            </c:dLbl>
            <c:dLbl>
              <c:idx val="9"/>
              <c:layout>
                <c:manualLayout>
                  <c:x val="-1.3829794661045764E-16"/>
                  <c:y val="1.374570446735395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E86-4F87-98FA-AEF7D3446716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0.11</c:v>
                </c:pt>
                <c:pt idx="1">
                  <c:v>0.16</c:v>
                </c:pt>
                <c:pt idx="2">
                  <c:v>0.08</c:v>
                </c:pt>
                <c:pt idx="3">
                  <c:v>0.17</c:v>
                </c:pt>
                <c:pt idx="4">
                  <c:v>0.16</c:v>
                </c:pt>
                <c:pt idx="5">
                  <c:v>0.16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E86-4F87-98FA-AEF7D344671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0533760"/>
        <c:axId val="100545664"/>
      </c:barChart>
      <c:catAx>
        <c:axId val="1005337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0545664"/>
        <c:crosses val="autoZero"/>
        <c:auto val="1"/>
        <c:lblAlgn val="ctr"/>
        <c:lblOffset val="100"/>
        <c:noMultiLvlLbl val="0"/>
      </c:catAx>
      <c:valAx>
        <c:axId val="100545664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 rot="0" vert="horz"/>
          <a:lstStyle/>
          <a:p>
            <a:pPr>
              <a:defRPr/>
            </a:pPr>
            <a:endParaRPr lang="en-US"/>
          </a:p>
        </c:txPr>
        <c:crossAx val="100533760"/>
        <c:crosses val="autoZero"/>
        <c:crossBetween val="between"/>
        <c:majorUnit val="0.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100"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ysClr val="windowText" lastClr="000000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Adults Limited in Some Way</a:t>
            </a:r>
          </a:p>
        </c:rich>
      </c:tx>
      <c:layout>
        <c:manualLayout>
          <c:xMode val="edge"/>
          <c:yMode val="edge"/>
          <c:x val="0.30206939450487763"/>
          <c:y val="1.853926616944143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5.4202275431807993E-2"/>
          <c:y val="9.9648659910481316E-2"/>
          <c:w val="0.94099378881987583"/>
          <c:h val="0.831182439774646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limited</c:v>
                </c:pt>
              </c:strCache>
            </c:strRef>
          </c:tx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0C97-4E83-8503-F81A7A9B0AEB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0C97-4E83-8503-F81A7A9B0AEB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0C97-4E83-8503-F81A7A9B0AEB}"/>
              </c:ext>
            </c:extLst>
          </c:dPt>
          <c:dPt>
            <c:idx val="8"/>
            <c:invertIfNegative val="0"/>
            <c:bubble3D val="0"/>
            <c:spPr>
              <a:solidFill>
                <a:srgbClr val="4BACC6"/>
              </a:solidFill>
            </c:spPr>
            <c:extLst>
              <c:ext xmlns:c16="http://schemas.microsoft.com/office/drawing/2014/chart" uri="{C3380CC4-5D6E-409C-BE32-E72D297353CC}">
                <c16:uniqueId val="{00000004-0C97-4E83-8503-F81A7A9B0AEB}"/>
              </c:ext>
            </c:extLst>
          </c:dPt>
          <c:dPt>
            <c:idx val="9"/>
            <c:invertIfNegative val="0"/>
            <c:bubble3D val="0"/>
            <c:spPr>
              <a:solidFill>
                <a:srgbClr val="4BACC6"/>
              </a:solidFill>
            </c:spPr>
            <c:extLst>
              <c:ext xmlns:c16="http://schemas.microsoft.com/office/drawing/2014/chart" uri="{C3380CC4-5D6E-409C-BE32-E72D297353CC}">
                <c16:uniqueId val="{00000006-0C97-4E83-8503-F81A7A9B0AE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5"/>
              </a:solidFill>
            </c:spPr>
            <c:extLst>
              <c:ext xmlns:c16="http://schemas.microsoft.com/office/drawing/2014/chart" uri="{C3380CC4-5D6E-409C-BE32-E72D297353CC}">
                <c16:uniqueId val="{00000008-0C97-4E83-8503-F81A7A9B0AE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5">
                  <a:lumMod val="50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A-0C97-4E83-8503-F81A7A9B0AEB}"/>
              </c:ext>
            </c:extLst>
          </c:dPt>
          <c:dPt>
            <c:idx val="12"/>
            <c:invertIfNegative val="0"/>
            <c:bubble3D val="0"/>
            <c:spPr>
              <a:solidFill>
                <a:srgbClr val="215968"/>
              </a:solidFill>
            </c:spPr>
            <c:extLst>
              <c:ext xmlns:c16="http://schemas.microsoft.com/office/drawing/2014/chart" uri="{C3380CC4-5D6E-409C-BE32-E72D297353CC}">
                <c16:uniqueId val="{0000000C-0C97-4E83-8503-F81A7A9B0AEB}"/>
              </c:ext>
            </c:extLst>
          </c:dPt>
          <c:dLbls>
            <c:dLbl>
              <c:idx val="0"/>
              <c:layout>
                <c:manualLayout>
                  <c:x val="0"/>
                  <c:y val="7.820136852394845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C97-4E83-8503-F81A7A9B0AEB}"/>
                </c:ext>
              </c:extLst>
            </c:dLbl>
            <c:dLbl>
              <c:idx val="1"/>
              <c:layout>
                <c:manualLayout>
                  <c:x val="-1.7661966808813862E-17"/>
                  <c:y val="7.820136852394880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C97-4E83-8503-F81A7A9B0AEB}"/>
                </c:ext>
              </c:extLst>
            </c:dLbl>
            <c:dLbl>
              <c:idx val="2"/>
              <c:layout>
                <c:manualLayout>
                  <c:x val="1.9267822736030828E-3"/>
                  <c:y val="3.91006842619745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C97-4E83-8503-F81A7A9B0AEB}"/>
                </c:ext>
              </c:extLst>
            </c:dLbl>
            <c:dLbl>
              <c:idx val="3"/>
              <c:layout>
                <c:manualLayout>
                  <c:x val="0"/>
                  <c:y val="7.8201368523949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C97-4E83-8503-F81A7A9B0AEB}"/>
                </c:ext>
              </c:extLst>
            </c:dLbl>
            <c:dLbl>
              <c:idx val="4"/>
              <c:layout>
                <c:manualLayout>
                  <c:x val="0"/>
                  <c:y val="1.17302052785923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C97-4E83-8503-F81A7A9B0AEB}"/>
                </c:ext>
              </c:extLst>
            </c:dLbl>
            <c:dLbl>
              <c:idx val="5"/>
              <c:layout>
                <c:manualLayout>
                  <c:x val="-7.0647867235255446E-17"/>
                  <c:y val="1.17302052785923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C97-4E83-8503-F81A7A9B0AEB}"/>
                </c:ext>
              </c:extLst>
            </c:dLbl>
            <c:dLbl>
              <c:idx val="6"/>
              <c:layout>
                <c:manualLayout>
                  <c:x val="1.9267822736030828E-3"/>
                  <c:y val="1.173020527859235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C97-4E83-8503-F81A7A9B0AEB}"/>
                </c:ext>
              </c:extLst>
            </c:dLbl>
            <c:dLbl>
              <c:idx val="7"/>
              <c:layout>
                <c:manualLayout>
                  <c:x val="0"/>
                  <c:y val="7.820136852394916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C97-4E83-8503-F81A7A9B0AEB}"/>
                </c:ext>
              </c:extLst>
            </c:dLbl>
            <c:dLbl>
              <c:idx val="8"/>
              <c:layout>
                <c:manualLayout>
                  <c:x val="0"/>
                  <c:y val="3.910068426197458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C97-4E83-8503-F81A7A9B0AEB}"/>
                </c:ext>
              </c:extLst>
            </c:dLbl>
            <c:dLbl>
              <c:idx val="9"/>
              <c:layout>
                <c:manualLayout>
                  <c:x val="0"/>
                  <c:y val="1.173020527859237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C97-4E83-8503-F81A7A9B0AEB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0.23</c:v>
                </c:pt>
                <c:pt idx="1">
                  <c:v>0.3</c:v>
                </c:pt>
                <c:pt idx="2">
                  <c:v>0.19</c:v>
                </c:pt>
                <c:pt idx="3">
                  <c:v>0.31</c:v>
                </c:pt>
                <c:pt idx="4">
                  <c:v>0.22</c:v>
                </c:pt>
                <c:pt idx="5">
                  <c:v>0.43</c:v>
                </c:pt>
                <c:pt idx="6">
                  <c:v>0.15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0C97-4E83-8503-F81A7A9B0AEB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1597440"/>
        <c:axId val="111601152"/>
      </c:barChart>
      <c:catAx>
        <c:axId val="111597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111601152"/>
        <c:crosses val="autoZero"/>
        <c:auto val="1"/>
        <c:lblAlgn val="ctr"/>
        <c:lblOffset val="100"/>
        <c:noMultiLvlLbl val="0"/>
      </c:catAx>
      <c:valAx>
        <c:axId val="111601152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111597440"/>
        <c:crosses val="autoZero"/>
        <c:crossBetween val="between"/>
        <c:majorUnit val="0.25"/>
        <c:minorUnit val="0.1"/>
      </c:valAx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9.8483248961247105E-2"/>
          <c:w val="0.99821753703818661"/>
          <c:h val="0.80599188291438129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Marital Status</c:v>
                </c:pt>
              </c:strCache>
            </c:strRef>
          </c:tx>
          <c:dPt>
            <c:idx val="0"/>
            <c:bubble3D val="0"/>
            <c:spPr>
              <a:solidFill>
                <a:srgbClr val="4472C4"/>
              </a:solidFill>
              <a:ln w="23974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5C3-498F-A217-63E61FBECD67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23974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C5C3-498F-A217-63E61FBECD67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23974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5C3-498F-A217-63E61FBECD67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3974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5C3-498F-A217-63E61FBECD67}"/>
              </c:ext>
            </c:extLst>
          </c:dPt>
          <c:dLbls>
            <c:dLbl>
              <c:idx val="0"/>
              <c:layout>
                <c:manualLayout>
                  <c:x val="-0.29289505639945834"/>
                  <c:y val="-0.1987837659727838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43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baseline="0" dirty="0">
                        <a:solidFill>
                          <a:sysClr val="windowText" lastClr="000000"/>
                        </a:solidFill>
                      </a:rPr>
                      <a:t>Married</a:t>
                    </a:r>
                  </a:p>
                  <a:p>
                    <a:pPr>
                      <a:defRPr sz="1343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baseline="0" dirty="0">
                        <a:solidFill>
                          <a:sysClr val="windowText" lastClr="000000"/>
                        </a:solidFill>
                      </a:rPr>
                      <a:t>56%</a:t>
                    </a:r>
                  </a:p>
                </c:rich>
              </c:tx>
              <c:spPr>
                <a:noFill/>
                <a:ln w="23974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C5C3-498F-A217-63E61FBECD67}"/>
                </c:ext>
              </c:extLst>
            </c:dLbl>
            <c:dLbl>
              <c:idx val="1"/>
              <c:layout>
                <c:manualLayout>
                  <c:x val="0.126472985593054"/>
                  <c:y val="-0.22983011450450005"/>
                </c:manualLayout>
              </c:layout>
              <c:tx>
                <c:rich>
                  <a:bodyPr/>
                  <a:lstStyle/>
                  <a:p>
                    <a:fld id="{778D8F55-869D-4E00-9E0D-7D9ABE7CBD6B}" type="CATEGORYNAME">
                      <a:rPr lang="en-US" dirty="0"/>
                      <a:pPr/>
                      <a:t>[CATEGORY NAME]</a:t>
                    </a:fld>
                    <a:r>
                      <a:rPr lang="en-US" baseline="0" dirty="0"/>
                      <a:t>
6%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C5C3-498F-A217-63E61FBECD67}"/>
                </c:ext>
              </c:extLst>
            </c:dLbl>
            <c:dLbl>
              <c:idx val="2"/>
              <c:layout>
                <c:manualLayout>
                  <c:x val="5.2734092385936543E-2"/>
                  <c:y val="-0.1867684818919521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71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fld id="{F7666396-FB42-4D27-AF52-5B8699A27DF8}" type="CATEGORYNAME">
                      <a:rPr lang="en-US"/>
                      <a:pPr>
                        <a:defRPr sz="1371" b="1" i="0" u="none" strike="noStrike" kern="1200" baseline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Leelawadee" panose="020B0502040204020203" pitchFamily="34" charset="-34"/>
                          <a:ea typeface="+mn-ea"/>
                          <a:cs typeface="Leelawadee" panose="020B0502040204020203" pitchFamily="34" charset="-34"/>
                        </a:defRPr>
                      </a:pPr>
                      <a:t>[CATEGORY NAME]</a:t>
                    </a:fld>
                    <a:r>
                      <a:rPr lang="en-US" baseline="0" dirty="0"/>
                      <a:t>
18%</a:t>
                    </a:r>
                  </a:p>
                </c:rich>
              </c:tx>
              <c:spPr>
                <a:noFill/>
                <a:ln w="23974">
                  <a:noFill/>
                </a:ln>
              </c:sp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5727375606651198"/>
                      <c:h val="0.1348015087192321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C5C3-498F-A217-63E61FBECD67}"/>
                </c:ext>
              </c:extLst>
            </c:dLbl>
            <c:dLbl>
              <c:idx val="3"/>
              <c:layout>
                <c:manualLayout>
                  <c:x val="0.20127078253539332"/>
                  <c:y val="0.14784008422272157"/>
                </c:manualLayout>
              </c:layout>
              <c:spPr>
                <a:noFill/>
                <a:ln w="23974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71" b="1" i="0" u="none" strike="noStrike" kern="1200" baseline="0">
                      <a:ln>
                        <a:noFill/>
                      </a:ln>
                      <a:solidFill>
                        <a:sysClr val="windowText" lastClr="000000"/>
                      </a:solidFill>
                      <a:latin typeface="Leelawadee" panose="020B0502040204020203" pitchFamily="34" charset="-34"/>
                      <a:ea typeface="+mn-ea"/>
                      <a:cs typeface="Leelawadee" panose="020B0502040204020203" pitchFamily="34" charset="-34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layout>
                    <c:manualLayout>
                      <c:w val="0.24323773106744692"/>
                      <c:h val="0.177152064644518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5C3-498F-A217-63E61FBECD67}"/>
                </c:ext>
              </c:extLst>
            </c:dLbl>
            <c:spPr>
              <a:noFill/>
              <a:ln w="23974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71" b="1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899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Married</c:v>
                </c:pt>
                <c:pt idx="1">
                  <c:v>Widowed</c:v>
                </c:pt>
                <c:pt idx="2">
                  <c:v>Divorced/Seperated</c:v>
                </c:pt>
                <c:pt idx="3">
                  <c:v>Never Married/Unmarried Couple 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56</c:v>
                </c:pt>
                <c:pt idx="1">
                  <c:v>6</c:v>
                </c:pt>
                <c:pt idx="2">
                  <c:v>18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5C3-498F-A217-63E61FBECD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4873">
          <a:noFill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7178895334807203E-3"/>
          <c:y val="0.15447846581840571"/>
          <c:w val="0.99821753703818661"/>
          <c:h val="0.8059918829143810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Education </c:v>
                </c:pt>
              </c:strCache>
            </c:strRef>
          </c:tx>
          <c:dPt>
            <c:idx val="0"/>
            <c:bubble3D val="0"/>
            <c:spPr>
              <a:solidFill>
                <a:srgbClr val="4472C4"/>
              </a:solidFill>
              <a:ln w="2066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376-4323-AC1E-60D5CB0F9E28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2066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376-4323-AC1E-60D5CB0F9E28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20666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376-4323-AC1E-60D5CB0F9E28}"/>
              </c:ext>
            </c:extLst>
          </c:dPt>
          <c:dLbls>
            <c:dLbl>
              <c:idx val="0"/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6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402" baseline="0" dirty="0">
                        <a:solidFill>
                          <a:sysClr val="windowText" lastClr="000000"/>
                        </a:solidFill>
                      </a:rPr>
                      <a:t>High School</a:t>
                    </a:r>
                  </a:p>
                  <a:p>
                    <a:pPr>
                      <a:defRPr sz="1406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402" baseline="0" dirty="0">
                        <a:solidFill>
                          <a:sysClr val="windowText" lastClr="000000"/>
                        </a:solidFill>
                      </a:rPr>
                      <a:t>Diploma</a:t>
                    </a:r>
                  </a:p>
                  <a:p>
                    <a:pPr>
                      <a:defRPr sz="1406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402" baseline="0" dirty="0">
                        <a:solidFill>
                          <a:sysClr val="windowText" lastClr="000000"/>
                        </a:solidFill>
                      </a:rPr>
                      <a:t>27%</a:t>
                    </a:r>
                    <a:endParaRPr lang="en-US" sz="1400" baseline="0" dirty="0">
                      <a:solidFill>
                        <a:sysClr val="windowText" lastClr="000000"/>
                      </a:solidFill>
                    </a:endParaRPr>
                  </a:p>
                </c:rich>
              </c:tx>
              <c:spPr>
                <a:noFill/>
                <a:ln w="20666">
                  <a:noFill/>
                </a:ln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1-D376-4323-AC1E-60D5CB0F9E28}"/>
                </c:ext>
              </c:extLst>
            </c:dLbl>
            <c:dLbl>
              <c:idx val="1"/>
              <c:layout>
                <c:manualLayout>
                  <c:x val="0.21210153893343289"/>
                  <c:y val="-0.29521209920433616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4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402" baseline="0" dirty="0">
                        <a:solidFill>
                          <a:sysClr val="windowText" lastClr="000000"/>
                        </a:solidFill>
                      </a:rPr>
                      <a:t>Some College/College Graduate </a:t>
                    </a:r>
                  </a:p>
                  <a:p>
                    <a:pPr>
                      <a:defRPr sz="1404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402" baseline="0" dirty="0">
                        <a:solidFill>
                          <a:sysClr val="windowText" lastClr="000000"/>
                        </a:solidFill>
                      </a:rPr>
                      <a:t>70%</a:t>
                    </a:r>
                  </a:p>
                </c:rich>
              </c:tx>
              <c:spPr>
                <a:noFill/>
                <a:ln w="20666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D376-4323-AC1E-60D5CB0F9E28}"/>
                </c:ext>
              </c:extLst>
            </c:dLbl>
            <c:dLbl>
              <c:idx val="2"/>
              <c:layout>
                <c:manualLayout>
                  <c:x val="-6.5035880150136643E-2"/>
                  <c:y val="4.9485050363153982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376-4323-AC1E-60D5CB0F9E28}"/>
                </c:ext>
              </c:extLst>
            </c:dLbl>
            <c:dLbl>
              <c:idx val="3"/>
              <c:spPr>
                <a:noFill/>
                <a:ln w="20666">
                  <a:noFill/>
                </a:ln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2" b="1" i="0" u="none" strike="noStrike" kern="1200" baseline="0">
                      <a:ln>
                        <a:noFill/>
                      </a:ln>
                      <a:solidFill>
                        <a:sysClr val="windowText" lastClr="000000"/>
                      </a:solidFill>
                      <a:latin typeface="Leelawadee" panose="020B0502040204020203" pitchFamily="34" charset="-34"/>
                      <a:ea typeface="+mn-ea"/>
                      <a:cs typeface="Leelawadee" panose="020B0502040204020203" pitchFamily="34" charset="-34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376-4323-AC1E-60D5CB0F9E28}"/>
                </c:ext>
              </c:extLst>
            </c:dLbl>
            <c:spPr>
              <a:noFill/>
              <a:ln w="20666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2" b="1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7750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High School Diploma</c:v>
                </c:pt>
                <c:pt idx="1">
                  <c:v>Some College/ College Graduate</c:v>
                </c:pt>
                <c:pt idx="2">
                  <c:v>Less than High School Diploma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27</c:v>
                </c:pt>
                <c:pt idx="1">
                  <c:v>70</c:v>
                </c:pt>
                <c:pt idx="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376-4323-AC1E-60D5CB0F9E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28">
          <a:noFill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662243062313844E-4"/>
          <c:y val="9.7037754896022607E-2"/>
          <c:w val="0.99821754683300479"/>
          <c:h val="0.87056608960950266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Income</c:v>
                </c:pt>
              </c:strCache>
            </c:strRef>
          </c:tx>
          <c:dPt>
            <c:idx val="0"/>
            <c:bubble3D val="0"/>
            <c:spPr>
              <a:solidFill>
                <a:srgbClr val="4472C4"/>
              </a:solidFill>
              <a:ln w="17693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CE90-460E-B829-92AFAF6F1F0A}"/>
              </c:ext>
            </c:extLst>
          </c:dPt>
          <c:dPt>
            <c:idx val="1"/>
            <c:bubble3D val="0"/>
            <c:spPr>
              <a:solidFill>
                <a:srgbClr val="ED7D31"/>
              </a:solidFill>
              <a:ln w="17693">
                <a:noFill/>
              </a:ln>
            </c:spPr>
            <c:extLst>
              <c:ext xmlns:c16="http://schemas.microsoft.com/office/drawing/2014/chart" uri="{C3380CC4-5D6E-409C-BE32-E72D297353CC}">
                <c16:uniqueId val="{00000003-CE90-460E-B829-92AFAF6F1F0A}"/>
              </c:ext>
            </c:extLst>
          </c:dPt>
          <c:dPt>
            <c:idx val="2"/>
            <c:bubble3D val="0"/>
            <c:spPr>
              <a:solidFill>
                <a:srgbClr val="A5A5A5"/>
              </a:solidFill>
              <a:ln w="17693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CE90-460E-B829-92AFAF6F1F0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17693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CE90-460E-B829-92AFAF6F1F0A}"/>
              </c:ext>
            </c:extLst>
          </c:dPt>
          <c:dPt>
            <c:idx val="4"/>
            <c:bubble3D val="0"/>
            <c:spPr>
              <a:solidFill>
                <a:srgbClr val="5B9BD5"/>
              </a:solidFill>
              <a:ln w="17693">
                <a:solidFill>
                  <a:srgbClr val="FFFFFF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CE90-460E-B829-92AFAF6F1F0A}"/>
              </c:ext>
            </c:extLst>
          </c:dPt>
          <c:dLbls>
            <c:dLbl>
              <c:idx val="0"/>
              <c:layout>
                <c:manualLayout>
                  <c:x val="-0.16906167979002626"/>
                  <c:y val="0.17072415815044395"/>
                </c:manualLayout>
              </c:layout>
              <c:tx>
                <c:rich>
                  <a:bodyPr/>
                  <a:lstStyle/>
                  <a:p>
                    <a:r>
                      <a:rPr lang="en-US" sz="1395" baseline="0" dirty="0"/>
                      <a:t>$14,999 and less</a:t>
                    </a:r>
                  </a:p>
                  <a:p>
                    <a:r>
                      <a:rPr lang="en-US" sz="1395" baseline="0" dirty="0"/>
                      <a:t>14%</a:t>
                    </a:r>
                    <a:endParaRPr lang="en-US" sz="1400" baseline="0" dirty="0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CE90-460E-B829-92AFAF6F1F0A}"/>
                </c:ext>
              </c:extLst>
            </c:dLbl>
            <c:dLbl>
              <c:idx val="1"/>
              <c:layout>
                <c:manualLayout>
                  <c:x val="-8.6319050234999833E-2"/>
                  <c:y val="5.3628957949405261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90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395" dirty="0">
                        <a:solidFill>
                          <a:sysClr val="windowText" lastClr="000000"/>
                        </a:solidFill>
                      </a:rPr>
                      <a:t>$15,000-$24,999</a:t>
                    </a:r>
                  </a:p>
                  <a:p>
                    <a:pPr>
                      <a:defRPr sz="1390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395" dirty="0">
                        <a:solidFill>
                          <a:sysClr val="windowText" lastClr="000000"/>
                        </a:solidFill>
                      </a:rPr>
                      <a:t>8%</a:t>
                    </a:r>
                  </a:p>
                </c:rich>
              </c:tx>
              <c:spPr>
                <a:noFill/>
                <a:ln w="1769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3-CE90-460E-B829-92AFAF6F1F0A}"/>
                </c:ext>
              </c:extLst>
            </c:dLbl>
            <c:dLbl>
              <c:idx val="2"/>
              <c:layout>
                <c:manualLayout>
                  <c:x val="-0.20305011292193126"/>
                  <c:y val="-0.2158292846372926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90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dirty="0"/>
                      <a:t>$25,000-$49,999</a:t>
                    </a:r>
                    <a:r>
                      <a:rPr lang="en-US" baseline="0" dirty="0"/>
                      <a:t> </a:t>
                    </a:r>
                  </a:p>
                  <a:p>
                    <a:pPr>
                      <a:defRPr sz="1390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baseline="0" dirty="0"/>
                      <a:t>19%</a:t>
                    </a:r>
                    <a:endParaRPr lang="en-US" dirty="0"/>
                  </a:p>
                </c:rich>
              </c:tx>
              <c:spPr>
                <a:noFill/>
                <a:ln w="1769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5-CE90-460E-B829-92AFAF6F1F0A}"/>
                </c:ext>
              </c:extLst>
            </c:dLbl>
            <c:dLbl>
              <c:idx val="3"/>
              <c:layout>
                <c:manualLayout>
                  <c:x val="0.11146722212049075"/>
                  <c:y val="-0.2582608058301222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390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395" dirty="0">
                        <a:solidFill>
                          <a:sysClr val="windowText" lastClr="000000"/>
                        </a:solidFill>
                      </a:rPr>
                      <a:t>$50,000-$74,999</a:t>
                    </a:r>
                  </a:p>
                  <a:p>
                    <a:pPr>
                      <a:defRPr sz="1390" b="1" i="0" u="none" strike="noStrike" kern="1200" baseline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latin typeface="Leelawadee" panose="020B0502040204020203" pitchFamily="34" charset="-34"/>
                        <a:ea typeface="+mn-ea"/>
                        <a:cs typeface="Leelawadee" panose="020B0502040204020203" pitchFamily="34" charset="-34"/>
                      </a:defRPr>
                    </a:pPr>
                    <a:r>
                      <a:rPr lang="en-US" sz="1395" dirty="0">
                        <a:solidFill>
                          <a:sysClr val="windowText" lastClr="000000"/>
                        </a:solidFill>
                      </a:rPr>
                      <a:t>21%</a:t>
                    </a:r>
                  </a:p>
                </c:rich>
              </c:tx>
              <c:spPr>
                <a:noFill/>
                <a:ln w="17693">
                  <a:noFill/>
                </a:ln>
              </c:spPr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  <c15:showDataLabelsRange val="0"/>
                </c:ext>
                <c:ext xmlns:c16="http://schemas.microsoft.com/office/drawing/2014/chart" uri="{C3380CC4-5D6E-409C-BE32-E72D297353CC}">
                  <c16:uniqueId val="{00000007-CE90-460E-B829-92AFAF6F1F0A}"/>
                </c:ext>
              </c:extLst>
            </c:dLbl>
            <c:dLbl>
              <c:idx val="4"/>
              <c:layout>
                <c:manualLayout>
                  <c:x val="0.18709058170054321"/>
                  <c:y val="6.3667490366895632E-2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$75,000 or more
35%</a:t>
                    </a:r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9-CE90-460E-B829-92AFAF6F1F0A}"/>
                </c:ext>
              </c:extLst>
            </c:dLbl>
            <c:spPr>
              <a:noFill/>
              <a:ln w="17693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95" b="1" i="0" u="none" strike="noStrike" kern="1200" baseline="0">
                    <a:ln>
                      <a:noFill/>
                    </a:ln>
                    <a:solidFill>
                      <a:sysClr val="windowText" lastClr="000000"/>
                    </a:solidFill>
                    <a:latin typeface="Leelawadee" panose="020B0502040204020203" pitchFamily="34" charset="-34"/>
                    <a:ea typeface="+mn-ea"/>
                    <a:cs typeface="Leelawadee" panose="020B0502040204020203" pitchFamily="34" charset="-34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1"/>
            <c:showSerName val="0"/>
            <c:showPercent val="1"/>
            <c:showBubbleSize val="0"/>
            <c:separator>
</c:separator>
            <c:showLeaderLines val="1"/>
            <c:leaderLines>
              <c:spPr>
                <a:ln w="663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$14,999 and less</c:v>
                </c:pt>
                <c:pt idx="1">
                  <c:v>$15,000 to $24,999</c:v>
                </c:pt>
                <c:pt idx="2">
                  <c:v>$25,000 to $49,999</c:v>
                </c:pt>
                <c:pt idx="3">
                  <c:v>$50,000 to $ 74,999</c:v>
                </c:pt>
                <c:pt idx="4">
                  <c:v>$75,000 or more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 formatCode="0.00">
                  <c:v>14</c:v>
                </c:pt>
                <c:pt idx="1">
                  <c:v>8</c:v>
                </c:pt>
                <c:pt idx="2">
                  <c:v>19</c:v>
                </c:pt>
                <c:pt idx="3">
                  <c:v>21</c:v>
                </c:pt>
                <c:pt idx="4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E90-460E-B829-92AFAF6F1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304">
          <a:noFill/>
        </a:ln>
      </c:spPr>
    </c:plotArea>
    <c:plotVisOnly val="1"/>
    <c:dispBlanksAs val="zero"/>
    <c:showDLblsOverMax val="1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/>
              <a:t>Uninsured </a:t>
            </a: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Adults</a:t>
            </a:r>
          </a:p>
        </c:rich>
      </c:tx>
      <c:layout>
        <c:manualLayout>
          <c:xMode val="edge"/>
          <c:yMode val="edge"/>
          <c:x val="0.33684863217601158"/>
          <c:y val="7.5688453766288064E-2"/>
        </c:manualLayout>
      </c:layout>
      <c:overlay val="0"/>
      <c:spPr>
        <a:noFill/>
        <a:ln w="25362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2749480941747952E-2"/>
          <c:y val="0.12043010752688173"/>
          <c:w val="0.94402420574886536"/>
          <c:h val="0.7685255115295560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Average drinks</c:v>
                </c:pt>
              </c:strCache>
            </c:strRef>
          </c:tx>
          <c:spPr>
            <a:solidFill>
              <a:srgbClr val="FFCC00"/>
            </a:solidFill>
            <a:ln w="12681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368F-4361-BE63-665743E9E918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368F-4361-BE63-665743E9E918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368F-4361-BE63-665743E9E918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368F-4361-BE63-665743E9E918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368F-4361-BE63-665743E9E918}"/>
              </c:ext>
            </c:extLst>
          </c:dPt>
          <c:dPt>
            <c:idx val="11"/>
            <c:invertIfNegative val="0"/>
            <c:bubble3D val="0"/>
            <c:spPr>
              <a:solidFill>
                <a:srgbClr val="FF9900"/>
              </a:solidFill>
              <a:ln w="12681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368F-4361-BE63-665743E9E918}"/>
              </c:ext>
            </c:extLst>
          </c:dPt>
          <c:dPt>
            <c:idx val="12"/>
            <c:invertIfNegative val="0"/>
            <c:bubble3D val="0"/>
            <c:spPr>
              <a:solidFill>
                <a:srgbClr val="FF9900"/>
              </a:solidFill>
              <a:ln w="12681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368F-4361-BE63-665743E9E918}"/>
              </c:ext>
            </c:extLst>
          </c:dPt>
          <c:dPt>
            <c:idx val="13"/>
            <c:invertIfNegative val="0"/>
            <c:bubble3D val="0"/>
            <c:spPr>
              <a:solidFill>
                <a:srgbClr val="FF9900"/>
              </a:solidFill>
              <a:ln w="12681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368F-4361-BE63-665743E9E918}"/>
              </c:ext>
            </c:extLst>
          </c:dPt>
          <c:dLbls>
            <c:numFmt formatCode="0%" sourceLinked="0"/>
            <c:spPr>
              <a:noFill/>
              <a:ln w="2536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0.09</c:v>
                </c:pt>
                <c:pt idx="1">
                  <c:v>0.14000000000000001</c:v>
                </c:pt>
                <c:pt idx="2">
                  <c:v>0.04</c:v>
                </c:pt>
                <c:pt idx="3">
                  <c:v>0.13</c:v>
                </c:pt>
                <c:pt idx="4">
                  <c:v>0.03</c:v>
                </c:pt>
                <c:pt idx="5">
                  <c:v>0.16</c:v>
                </c:pt>
                <c:pt idx="6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368F-4361-BE63-665743E9E91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8658048"/>
        <c:axId val="120011776"/>
      </c:barChart>
      <c:catAx>
        <c:axId val="1086580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0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120011776"/>
        <c:crosses val="autoZero"/>
        <c:auto val="1"/>
        <c:lblAlgn val="ctr"/>
        <c:lblOffset val="100"/>
        <c:noMultiLvlLbl val="0"/>
      </c:catAx>
      <c:valAx>
        <c:axId val="120011776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108658048"/>
        <c:crosses val="autoZero"/>
        <c:crossBetween val="between"/>
        <c:majorUnit val="0.1"/>
        <c:minorUnit val="0.05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Perry </a:t>
            </a:r>
            <a:r>
              <a:rPr lang="en-US" sz="1400"/>
              <a:t>County Adults Who Received a Flu</a:t>
            </a:r>
            <a:r>
              <a:rPr lang="en-US" sz="1400" baseline="0"/>
              <a:t> Vaccine Within the Past Year</a:t>
            </a:r>
            <a:endParaRPr lang="en-US" sz="1400"/>
          </a:p>
        </c:rich>
      </c:tx>
      <c:layout>
        <c:manualLayout>
          <c:xMode val="edge"/>
          <c:yMode val="edge"/>
          <c:x val="0.17368903887014123"/>
          <c:y val="4.0400028121484813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6.7681604346796681E-2"/>
          <c:y val="0.11001660283070044"/>
          <c:w val="0.90936143423599491"/>
          <c:h val="0.705772948144995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Shot</c:v>
                </c:pt>
              </c:strCache>
            </c:strRef>
          </c:tx>
          <c:spPr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D338-4E6E-BAAA-34A7E155B4BA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D338-4E6E-BAAA-34A7E155B4BA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D338-4E6E-BAAA-34A7E155B4BA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D338-4E6E-BAAA-34A7E155B4BA}"/>
              </c:ext>
            </c:extLst>
          </c:dPt>
          <c:dPt>
            <c:idx val="4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D338-4E6E-BAAA-34A7E155B4BA}"/>
              </c:ext>
            </c:extLst>
          </c:dPt>
          <c:dPt>
            <c:idx val="5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D338-4E6E-BAAA-34A7E155B4BA}"/>
              </c:ext>
            </c:extLst>
          </c:dPt>
          <c:dPt>
            <c:idx val="6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D338-4E6E-BAAA-34A7E155B4BA}"/>
              </c:ext>
            </c:extLst>
          </c:dPt>
          <c:dPt>
            <c:idx val="7"/>
            <c:invertIfNegative val="0"/>
            <c:bubble3D val="0"/>
            <c:spPr>
              <a:solidFill>
                <a:srgbClr val="FE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D338-4E6E-BAAA-34A7E155B4BA}"/>
              </c:ext>
            </c:extLst>
          </c:dPt>
          <c:dPt>
            <c:idx val="8"/>
            <c:invertIfNegative val="0"/>
            <c:bubble3D val="0"/>
            <c:spPr>
              <a:solidFill>
                <a:srgbClr val="FE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D338-4E6E-BAAA-34A7E155B4BA}"/>
              </c:ext>
            </c:extLst>
          </c:dPt>
          <c:dPt>
            <c:idx val="9"/>
            <c:invertIfNegative val="0"/>
            <c:bubble3D val="0"/>
            <c:spPr>
              <a:solidFill>
                <a:srgbClr val="FE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D338-4E6E-BAAA-34A7E155B4BA}"/>
              </c:ext>
            </c:extLst>
          </c:dPt>
          <c:dPt>
            <c:idx val="10"/>
            <c:invertIfNegative val="0"/>
            <c:bubble3D val="0"/>
            <c:spPr>
              <a:solidFill>
                <a:srgbClr val="FE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D338-4E6E-BAAA-34A7E155B4BA}"/>
              </c:ext>
            </c:extLst>
          </c:dPt>
          <c:dPt>
            <c:idx val="11"/>
            <c:invertIfNegative val="0"/>
            <c:bubble3D val="0"/>
            <c:spPr>
              <a:solidFill>
                <a:srgbClr val="FE99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D338-4E6E-BAAA-34A7E155B4BA}"/>
              </c:ext>
            </c:extLst>
          </c:dPt>
          <c:dPt>
            <c:idx val="12"/>
            <c:invertIfNegative val="0"/>
            <c:bubble3D val="0"/>
            <c:spPr>
              <a:solidFill>
                <a:srgbClr val="FE99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D338-4E6E-BAAA-34A7E155B4BA}"/>
              </c:ext>
            </c:extLst>
          </c:dPt>
          <c:dPt>
            <c:idx val="13"/>
            <c:invertIfNegative val="0"/>
            <c:bubble3D val="0"/>
            <c:spPr>
              <a:solidFill>
                <a:srgbClr val="FF99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D338-4E6E-BAAA-34A7E155B4BA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6A8C91CD-6B21-4A8F-BD8E-A6A29FCCD6D3}" type="VALUE">
                      <a:rPr lang="en-US"/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D338-4E6E-BAAA-34A7E155B4BA}"/>
                </c:ext>
              </c:extLst>
            </c:dLbl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0.56000000000000005</c:v>
                </c:pt>
                <c:pt idx="1">
                  <c:v>0.52</c:v>
                </c:pt>
                <c:pt idx="2">
                  <c:v>0.57999999999999996</c:v>
                </c:pt>
                <c:pt idx="3">
                  <c:v>0.49</c:v>
                </c:pt>
                <c:pt idx="4">
                  <c:v>0.79</c:v>
                </c:pt>
                <c:pt idx="5">
                  <c:v>0.5</c:v>
                </c:pt>
                <c:pt idx="6">
                  <c:v>0.56999999999999995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D338-4E6E-BAAA-34A7E155B4B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42424192"/>
        <c:axId val="42451712"/>
      </c:barChart>
      <c:catAx>
        <c:axId val="424241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42451712"/>
        <c:crosses val="autoZero"/>
        <c:auto val="1"/>
        <c:lblAlgn val="ctr"/>
        <c:lblOffset val="100"/>
        <c:noMultiLvlLbl val="0"/>
      </c:catAx>
      <c:valAx>
        <c:axId val="42451712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42424192"/>
        <c:crosses val="autoZero"/>
        <c:crossBetween val="between"/>
        <c:majorUnit val="0.2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Adults Visiting a Dentist or Dental Clinic in the Past Year</a:t>
            </a:r>
          </a:p>
        </c:rich>
      </c:tx>
      <c:layout>
        <c:manualLayout>
          <c:xMode val="edge"/>
          <c:yMode val="edge"/>
          <c:x val="0.16659052066166147"/>
          <c:y val="5.9901262342207225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2.3926640733154182E-2"/>
          <c:y val="9.8519745550538176E-2"/>
          <c:w val="0.95311640639192174"/>
          <c:h val="0.6770806386953792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dentist</c:v>
                </c:pt>
              </c:strCache>
            </c:strRef>
          </c:tx>
          <c:spPr>
            <a:gradFill flip="none" rotWithShape="1">
              <a:gsLst>
                <a:gs pos="0">
                  <a:srgbClr val="FFCC00">
                    <a:shade val="30000"/>
                    <a:satMod val="115000"/>
                  </a:srgbClr>
                </a:gs>
                <a:gs pos="50000">
                  <a:srgbClr val="FFCC00">
                    <a:shade val="67500"/>
                    <a:satMod val="115000"/>
                  </a:srgbClr>
                </a:gs>
                <a:gs pos="100000">
                  <a:srgbClr val="FFCC00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1-72F4-4978-9BD9-41800105A52F}"/>
              </c:ext>
            </c:extLst>
          </c:dPt>
          <c:dPt>
            <c:idx val="1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72F4-4978-9BD9-41800105A52F}"/>
              </c:ext>
            </c:extLst>
          </c:dPt>
          <c:dPt>
            <c:idx val="2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5-72F4-4978-9BD9-41800105A52F}"/>
              </c:ext>
            </c:extLst>
          </c:dPt>
          <c:dPt>
            <c:idx val="3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7-72F4-4978-9BD9-41800105A52F}"/>
              </c:ext>
            </c:extLst>
          </c:dPt>
          <c:dPt>
            <c:idx val="4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9-72F4-4978-9BD9-41800105A52F}"/>
              </c:ext>
            </c:extLst>
          </c:dPt>
          <c:dPt>
            <c:idx val="5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B-72F4-4978-9BD9-41800105A52F}"/>
              </c:ext>
            </c:extLst>
          </c:dPt>
          <c:dPt>
            <c:idx val="6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D-72F4-4978-9BD9-41800105A52F}"/>
              </c:ext>
            </c:extLst>
          </c:dPt>
          <c:dPt>
            <c:idx val="7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F-72F4-4978-9BD9-41800105A52F}"/>
              </c:ext>
            </c:extLst>
          </c:dPt>
          <c:dPt>
            <c:idx val="8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1-72F4-4978-9BD9-41800105A52F}"/>
              </c:ext>
            </c:extLst>
          </c:dPt>
          <c:dPt>
            <c:idx val="9"/>
            <c:invertIfNegative val="0"/>
            <c:bubble3D val="0"/>
            <c:spPr>
              <a:solidFill>
                <a:srgbClr val="FF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3-72F4-4978-9BD9-41800105A52F}"/>
              </c:ext>
            </c:extLst>
          </c:dPt>
          <c:dPt>
            <c:idx val="10"/>
            <c:invertIfNegative val="0"/>
            <c:bubble3D val="0"/>
            <c:spPr>
              <a:solidFill>
                <a:srgbClr val="FECC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5-72F4-4978-9BD9-41800105A52F}"/>
              </c:ext>
            </c:extLst>
          </c:dPt>
          <c:dPt>
            <c:idx val="11"/>
            <c:invertIfNegative val="0"/>
            <c:bubble3D val="0"/>
            <c:spPr>
              <a:solidFill>
                <a:srgbClr val="FF99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7-72F4-4978-9BD9-41800105A52F}"/>
              </c:ext>
            </c:extLst>
          </c:dPt>
          <c:dPt>
            <c:idx val="12"/>
            <c:invertIfNegative val="0"/>
            <c:bubble3D val="0"/>
            <c:spPr>
              <a:solidFill>
                <a:srgbClr val="FF99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9-72F4-4978-9BD9-41800105A52F}"/>
              </c:ext>
            </c:extLst>
          </c:dPt>
          <c:dPt>
            <c:idx val="13"/>
            <c:invertIfNegative val="0"/>
            <c:bubble3D val="0"/>
            <c:spPr>
              <a:solidFill>
                <a:srgbClr val="FF9900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B-72F4-4978-9BD9-41800105A52F}"/>
              </c:ext>
            </c:extLst>
          </c:dPt>
          <c:dLbls>
            <c:numFmt formatCode="0%" sourceLinked="0"/>
            <c:spPr>
              <a:noFill/>
              <a:ln w="2540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0.56000000000000005</c:v>
                </c:pt>
                <c:pt idx="1">
                  <c:v>0.51</c:v>
                </c:pt>
                <c:pt idx="2">
                  <c:v>0.61</c:v>
                </c:pt>
                <c:pt idx="3">
                  <c:v>0.54</c:v>
                </c:pt>
                <c:pt idx="4">
                  <c:v>0.59</c:v>
                </c:pt>
                <c:pt idx="5">
                  <c:v>0.33</c:v>
                </c:pt>
                <c:pt idx="6">
                  <c:v>0.61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72F4-4978-9BD9-41800105A52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20100736"/>
        <c:axId val="120111872"/>
      </c:barChart>
      <c:catAx>
        <c:axId val="12010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120111872"/>
        <c:crosses val="autoZero"/>
        <c:auto val="1"/>
        <c:lblAlgn val="ctr"/>
        <c:lblOffset val="100"/>
        <c:noMultiLvlLbl val="0"/>
      </c:catAx>
      <c:valAx>
        <c:axId val="120111872"/>
        <c:scaling>
          <c:orientation val="minMax"/>
          <c:min val="0"/>
        </c:scaling>
        <c:delete val="0"/>
        <c:axPos val="l"/>
        <c:numFmt formatCode="0%" sourceLinked="0"/>
        <c:majorTickMark val="out"/>
        <c:minorTickMark val="none"/>
        <c:tickLblPos val="nextTo"/>
        <c:spPr>
          <a:ln>
            <a:solidFill>
              <a:sysClr val="windowText" lastClr="000000"/>
            </a:solidFill>
          </a:ln>
        </c:spPr>
        <c:txPr>
          <a:bodyPr/>
          <a:lstStyle/>
          <a:p>
            <a:pPr>
              <a:defRPr sz="1100" b="0"/>
            </a:pPr>
            <a:endParaRPr lang="en-US"/>
          </a:p>
        </c:txPr>
        <c:crossAx val="120100736"/>
        <c:crosses val="autoZero"/>
        <c:crossBetween val="between"/>
        <c:majorUnit val="0.2"/>
      </c:valAx>
      <c:spPr>
        <a:noFill/>
        <a:ln w="3175">
          <a:noFill/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/>
            </a:pPr>
            <a:r>
              <a:rPr lang="en-US" sz="1400" b="1" i="0" u="none" strike="noStrike" kern="1200" baseline="0">
                <a:solidFill>
                  <a:sysClr val="windowText" lastClr="000000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Perry</a:t>
            </a:r>
            <a:r>
              <a:rPr lang="en-US" sz="1400"/>
              <a:t> County Adult Health Perceptions*</a:t>
            </a:r>
          </a:p>
        </c:rich>
      </c:tx>
      <c:layout>
        <c:manualLayout>
          <c:xMode val="edge"/>
          <c:yMode val="edge"/>
          <c:x val="0.3013600017110783"/>
          <c:y val="1.2652003770846465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6.1261492488060648E-2"/>
          <c:y val="9.1901835913921606E-2"/>
          <c:w val="0.93806263157733927"/>
          <c:h val="0.71759581408913031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Excellent/Very Good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95B2-48C4-92A6-F25E4FD6B82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95B2-48C4-92A6-F25E4FD6B82E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95B2-48C4-92A6-F25E4FD6B82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95B2-48C4-92A6-F25E4FD6B82E}"/>
              </c:ext>
            </c:extLst>
          </c:dPt>
          <c:dPt>
            <c:idx val="9"/>
            <c:invertIfNegative val="0"/>
            <c:bubble3D val="0"/>
            <c:spPr>
              <a:solidFill>
                <a:srgbClr val="984807"/>
              </a:solidFill>
            </c:spPr>
            <c:extLst>
              <c:ext xmlns:c16="http://schemas.microsoft.com/office/drawing/2014/chart" uri="{C3380CC4-5D6E-409C-BE32-E72D297353CC}">
                <c16:uniqueId val="{00000005-95B2-48C4-92A6-F25E4FD6B82E}"/>
              </c:ext>
            </c:extLst>
          </c:dPt>
          <c:dPt>
            <c:idx val="10"/>
            <c:invertIfNegative val="0"/>
            <c:bubble3D val="0"/>
            <c:spPr>
              <a:solidFill>
                <a:srgbClr val="984807"/>
              </a:solidFill>
            </c:spPr>
            <c:extLst>
              <c:ext xmlns:c16="http://schemas.microsoft.com/office/drawing/2014/chart" uri="{C3380CC4-5D6E-409C-BE32-E72D297353CC}">
                <c16:uniqueId val="{00000007-95B2-48C4-92A6-F25E4FD6B82E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9-95B2-48C4-92A6-F25E4FD6B82E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B-95B2-48C4-92A6-F25E4FD6B82E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0D-95B2-48C4-92A6-F25E4FD6B82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0.43</c:v>
                </c:pt>
                <c:pt idx="1">
                  <c:v>0.38</c:v>
                </c:pt>
                <c:pt idx="2">
                  <c:v>0.47</c:v>
                </c:pt>
                <c:pt idx="3">
                  <c:v>0.35</c:v>
                </c:pt>
                <c:pt idx="4">
                  <c:v>0.45</c:v>
                </c:pt>
                <c:pt idx="5">
                  <c:v>0.26</c:v>
                </c:pt>
                <c:pt idx="6">
                  <c:v>0.49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5B2-48C4-92A6-F25E4FD6B82E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Good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95B2-48C4-92A6-F25E4FD6B82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95B2-48C4-92A6-F25E4FD6B82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95B2-48C4-92A6-F25E4FD6B82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2-95B2-48C4-92A6-F25E4FD6B82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3-95B2-48C4-92A6-F25E4FD6B82E}"/>
              </c:ext>
            </c:extLst>
          </c:dPt>
          <c:dPt>
            <c:idx val="9"/>
            <c:invertIfNegative val="0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15-95B2-48C4-92A6-F25E4FD6B82E}"/>
              </c:ext>
            </c:extLst>
          </c:dPt>
          <c:dPt>
            <c:idx val="10"/>
            <c:invertIfNegative val="0"/>
            <c:bubble3D val="0"/>
            <c:spPr>
              <a:solidFill>
                <a:srgbClr val="E46C0A"/>
              </a:solidFill>
            </c:spPr>
            <c:extLst>
              <c:ext xmlns:c16="http://schemas.microsoft.com/office/drawing/2014/chart" uri="{C3380CC4-5D6E-409C-BE32-E72D297353CC}">
                <c16:uniqueId val="{00000017-95B2-48C4-92A6-F25E4FD6B82E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F79646">
                    <a:lumMod val="75000"/>
                  </a:srgbClr>
                </a:bgClr>
              </a:pattFill>
            </c:spPr>
            <c:extLst>
              <c:ext xmlns:c16="http://schemas.microsoft.com/office/drawing/2014/chart" uri="{C3380CC4-5D6E-409C-BE32-E72D297353CC}">
                <c16:uniqueId val="{00000019-95B2-48C4-92A6-F25E4FD6B82E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F79646">
                    <a:lumMod val="75000"/>
                  </a:srgbClr>
                </a:bgClr>
              </a:pattFill>
            </c:spPr>
            <c:extLst>
              <c:ext xmlns:c16="http://schemas.microsoft.com/office/drawing/2014/chart" uri="{C3380CC4-5D6E-409C-BE32-E72D297353CC}">
                <c16:uniqueId val="{0000001B-95B2-48C4-92A6-F25E4FD6B82E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E46C0A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1D-95B2-48C4-92A6-F25E4FD6B82E}"/>
              </c:ext>
            </c:extLst>
          </c:dPt>
          <c:dLbls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0.39</c:v>
                </c:pt>
                <c:pt idx="1">
                  <c:v>0.45</c:v>
                </c:pt>
                <c:pt idx="2">
                  <c:v>0.35</c:v>
                </c:pt>
                <c:pt idx="3">
                  <c:v>0.43</c:v>
                </c:pt>
                <c:pt idx="4">
                  <c:v>0.44</c:v>
                </c:pt>
                <c:pt idx="5">
                  <c:v>0.32</c:v>
                </c:pt>
                <c:pt idx="6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95B2-48C4-92A6-F25E4FD6B82E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Fair/Poor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F-95B2-48C4-92A6-F25E4FD6B82E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0-95B2-48C4-92A6-F25E4FD6B82E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1-95B2-48C4-92A6-F25E4FD6B82E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2-95B2-48C4-92A6-F25E4FD6B82E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23-95B2-48C4-92A6-F25E4FD6B82E}"/>
              </c:ext>
            </c:extLst>
          </c:dPt>
          <c:dPt>
            <c:idx val="9"/>
            <c:invertIfNegative val="0"/>
            <c:bubble3D val="0"/>
            <c:spPr>
              <a:solidFill>
                <a:srgbClr val="FDEADA"/>
              </a:solidFill>
            </c:spPr>
            <c:extLst>
              <c:ext xmlns:c16="http://schemas.microsoft.com/office/drawing/2014/chart" uri="{C3380CC4-5D6E-409C-BE32-E72D297353CC}">
                <c16:uniqueId val="{00000025-95B2-48C4-92A6-F25E4FD6B82E}"/>
              </c:ext>
            </c:extLst>
          </c:dPt>
          <c:dPt>
            <c:idx val="10"/>
            <c:invertIfNegative val="0"/>
            <c:bubble3D val="0"/>
            <c:spPr>
              <a:solidFill>
                <a:srgbClr val="FDEADA"/>
              </a:solidFill>
            </c:spPr>
            <c:extLst>
              <c:ext xmlns:c16="http://schemas.microsoft.com/office/drawing/2014/chart" uri="{C3380CC4-5D6E-409C-BE32-E72D297353CC}">
                <c16:uniqueId val="{00000027-95B2-48C4-92A6-F25E4FD6B82E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29-95B2-48C4-92A6-F25E4FD6B82E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2B-95B2-48C4-92A6-F25E4FD6B82E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</c:spPr>
            <c:extLst>
              <c:ext xmlns:c16="http://schemas.microsoft.com/office/drawing/2014/chart" uri="{C3380CC4-5D6E-409C-BE32-E72D297353CC}">
                <c16:uniqueId val="{0000002D-95B2-48C4-92A6-F25E4FD6B82E}"/>
              </c:ext>
            </c:extLst>
          </c:dPt>
          <c:dLbls>
            <c:dLbl>
              <c:idx val="3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95B2-48C4-92A6-F25E4FD6B82E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 b="1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Males</c:v>
                </c:pt>
                <c:pt idx="2">
                  <c:v>Females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Sheet1!$B$4:$H$4</c:f>
              <c:numCache>
                <c:formatCode>0%</c:formatCode>
                <c:ptCount val="7"/>
                <c:pt idx="0">
                  <c:v>0.18</c:v>
                </c:pt>
                <c:pt idx="1">
                  <c:v>0.17</c:v>
                </c:pt>
                <c:pt idx="2">
                  <c:v>0.18</c:v>
                </c:pt>
                <c:pt idx="3">
                  <c:v>0.22</c:v>
                </c:pt>
                <c:pt idx="4">
                  <c:v>0.11</c:v>
                </c:pt>
                <c:pt idx="5">
                  <c:v>0.42</c:v>
                </c:pt>
                <c:pt idx="6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E-95B2-48C4-92A6-F25E4FD6B82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4119680"/>
        <c:axId val="34121216"/>
      </c:barChart>
      <c:catAx>
        <c:axId val="3411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txPr>
          <a:bodyPr rot="0" vert="horz"/>
          <a:lstStyle/>
          <a:p>
            <a:pPr>
              <a:defRPr sz="1100" b="0"/>
            </a:pPr>
            <a:endParaRPr lang="en-US"/>
          </a:p>
        </c:txPr>
        <c:crossAx val="34121216"/>
        <c:crosses val="autoZero"/>
        <c:auto val="1"/>
        <c:lblAlgn val="ctr"/>
        <c:lblOffset val="100"/>
        <c:noMultiLvlLbl val="0"/>
      </c:catAx>
      <c:valAx>
        <c:axId val="34121216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34119680"/>
        <c:crosses val="autoZero"/>
        <c:crossBetween val="between"/>
        <c:majorUnit val="0.2"/>
      </c:valAx>
    </c:plotArea>
    <c:legend>
      <c:legendPos val="b"/>
      <c:layout>
        <c:manualLayout>
          <c:xMode val="edge"/>
          <c:yMode val="edge"/>
          <c:x val="0.26581204415804255"/>
          <c:y val="0.92052601951887802"/>
          <c:w val="0.46418422813562737"/>
          <c:h val="7.6831675110378639E-2"/>
        </c:manualLayout>
      </c:layout>
      <c:overlay val="0"/>
      <c:txPr>
        <a:bodyPr/>
        <a:lstStyle/>
        <a:p>
          <a:pPr>
            <a:defRPr sz="1100" b="1"/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>
          <a:latin typeface="Leelawadee" panose="020B0502040204020203" pitchFamily="34" charset="-34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>
                <a:solidFill>
                  <a:sysClr val="windowText" lastClr="000000"/>
                </a:solidFill>
              </a:defRPr>
            </a:pPr>
            <a:r>
              <a:rPr lang="en-US" sz="1400" b="1" i="0" u="none" strike="noStrike" kern="1200" baseline="0">
                <a:solidFill>
                  <a:sysClr val="windowText" lastClr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Perry</a:t>
            </a:r>
            <a:r>
              <a:rPr lang="en-US" sz="1400">
                <a:solidFill>
                  <a:sysClr val="windowText" lastClr="000000"/>
                </a:solidFill>
              </a:rPr>
              <a:t> County Adult BMI Classifications*</a:t>
            </a:r>
          </a:p>
        </c:rich>
      </c:tx>
      <c:layout>
        <c:manualLayout>
          <c:xMode val="edge"/>
          <c:yMode val="edge"/>
          <c:x val="0.29999191126510749"/>
          <c:y val="2.8393936766208973E-2"/>
        </c:manualLayout>
      </c:layout>
      <c:overlay val="0"/>
      <c:spPr>
        <a:noFill/>
        <a:ln w="25399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5.4764753883722768E-2"/>
          <c:y val="0.11895702818169626"/>
          <c:w val="0.97452224990367053"/>
          <c:h val="0.6424079504956266"/>
        </c:manualLayout>
      </c:layout>
      <c:barChart>
        <c:barDir val="col"/>
        <c:grouping val="stack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Normal</c:v>
                </c:pt>
              </c:strCache>
            </c:strRef>
          </c:tx>
          <c:spPr>
            <a:solidFill>
              <a:srgbClr val="FCD5B5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810B-4291-A0A6-A2C1149762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810B-4291-A0A6-A2C1149762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810B-4291-A0A6-A2C1149762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810B-4291-A0A6-A2C114976285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810B-4291-A0A6-A2C114976285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6-810B-4291-A0A6-A2C114976285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8-810B-4291-A0A6-A2C114976285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FFFFFF"/>
                </a:fgClr>
                <a:bgClr>
                  <a:srgbClr val="FCD5B5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A-810B-4291-A0A6-A2C114976285}"/>
              </c:ext>
            </c:extLst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    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Sheet1!$B$2:$H$2</c:f>
              <c:numCache>
                <c:formatCode>0%</c:formatCode>
                <c:ptCount val="7"/>
                <c:pt idx="0">
                  <c:v>0.27</c:v>
                </c:pt>
                <c:pt idx="1">
                  <c:v>0.21</c:v>
                </c:pt>
                <c:pt idx="2">
                  <c:v>0.3</c:v>
                </c:pt>
                <c:pt idx="3">
                  <c:v>0.23</c:v>
                </c:pt>
                <c:pt idx="4">
                  <c:v>0.2</c:v>
                </c:pt>
                <c:pt idx="5">
                  <c:v>0.2</c:v>
                </c:pt>
                <c:pt idx="6">
                  <c:v>0.3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810B-4291-A0A6-A2C114976285}"/>
            </c:ext>
          </c:extLst>
        </c:ser>
        <c:ser>
          <c:idx val="5"/>
          <c:order val="1"/>
          <c:tx>
            <c:strRef>
              <c:f>Sheet1!$A$3</c:f>
              <c:strCache>
                <c:ptCount val="1"/>
                <c:pt idx="0">
                  <c:v>Overweight</c:v>
                </c:pt>
              </c:strCache>
            </c:strRef>
          </c:tx>
          <c:spPr>
            <a:solidFill>
              <a:srgbClr val="E46C0A"/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810B-4291-A0A6-A2C1149762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810B-4291-A0A6-A2C1149762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810B-4291-A0A6-A2C114976285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810B-4291-A0A6-A2C114976285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810B-4291-A0A6-A2C114976285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F79646">
                    <a:lumMod val="75000"/>
                  </a:srgbClr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2-810B-4291-A0A6-A2C114976285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FE9900"/>
                </a:fgClr>
                <a:bgClr>
                  <a:srgbClr val="E46C0A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4-810B-4291-A0A6-A2C114976285}"/>
              </c:ext>
            </c:extLst>
          </c:dPt>
          <c:dPt>
            <c:idx val="13"/>
            <c:invertIfNegative val="0"/>
            <c:bubble3D val="0"/>
            <c:spPr>
              <a:pattFill prst="wdUpDiag">
                <a:fgClr>
                  <a:srgbClr val="E46C0A"/>
                </a:fgClr>
                <a:bgClr>
                  <a:srgbClr val="FE9900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6-810B-4291-A0A6-A2C114976285}"/>
              </c:ext>
            </c:extLst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/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    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Sheet1!$B$3:$H$3</c:f>
              <c:numCache>
                <c:formatCode>0%</c:formatCode>
                <c:ptCount val="7"/>
                <c:pt idx="0">
                  <c:v>0.26</c:v>
                </c:pt>
                <c:pt idx="1">
                  <c:v>0.32</c:v>
                </c:pt>
                <c:pt idx="2">
                  <c:v>0.22</c:v>
                </c:pt>
                <c:pt idx="3">
                  <c:v>0.27</c:v>
                </c:pt>
                <c:pt idx="4">
                  <c:v>0.42</c:v>
                </c:pt>
                <c:pt idx="5">
                  <c:v>0.25</c:v>
                </c:pt>
                <c:pt idx="6">
                  <c:v>0.26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810B-4291-A0A6-A2C114976285}"/>
            </c:ext>
          </c:extLst>
        </c:ser>
        <c:ser>
          <c:idx val="6"/>
          <c:order val="2"/>
          <c:tx>
            <c:strRef>
              <c:f>Sheet1!$A$4</c:f>
              <c:strCache>
                <c:ptCount val="1"/>
                <c:pt idx="0">
                  <c:v>Obese</c:v>
                </c:pt>
              </c:strCache>
            </c:strRef>
          </c:tx>
          <c:spPr>
            <a:solidFill>
              <a:srgbClr val="F79646">
                <a:lumMod val="50000"/>
              </a:srgbClr>
            </a:solidFill>
            <a:ln w="12700">
              <a:noFill/>
              <a:prstDash val="solid"/>
            </a:ln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8-810B-4291-A0A6-A2C114976285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9-810B-4291-A0A6-A2C114976285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A-810B-4291-A0A6-A2C114976285}"/>
              </c:ext>
            </c:extLst>
          </c:dPt>
          <c:dPt>
            <c:idx val="9"/>
            <c:invertIfNegative val="0"/>
            <c:bubble3D val="0"/>
            <c:spPr>
              <a:solidFill>
                <a:srgbClr val="984807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C-810B-4291-A0A6-A2C114976285}"/>
              </c:ext>
            </c:extLst>
          </c:dPt>
          <c:dPt>
            <c:idx val="10"/>
            <c:invertIfNegative val="0"/>
            <c:bubble3D val="0"/>
            <c:spPr>
              <a:solidFill>
                <a:srgbClr val="984807"/>
              </a:solid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1E-810B-4291-A0A6-A2C114976285}"/>
              </c:ext>
            </c:extLst>
          </c:dPt>
          <c:dPt>
            <c:idx val="11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0-810B-4291-A0A6-A2C114976285}"/>
              </c:ext>
            </c:extLst>
          </c:dPt>
          <c:dPt>
            <c:idx val="12"/>
            <c:invertIfNegative val="0"/>
            <c:bubble3D val="0"/>
            <c:spPr>
              <a:pattFill prst="wdUpDiag">
                <a:fgClr>
                  <a:srgbClr val="663300"/>
                </a:fgClr>
                <a:bgClr>
                  <a:srgbClr val="984807"/>
                </a:bgClr>
              </a:pattFill>
              <a:ln w="12700">
                <a:noFill/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22-810B-4291-A0A6-A2C114976285}"/>
              </c:ext>
            </c:extLst>
          </c:dPt>
          <c:dLbls>
            <c:numFmt formatCode="0%" sourceLinked="0"/>
            <c:spPr>
              <a:noFill/>
              <a:ln w="25399">
                <a:noFill/>
              </a:ln>
            </c:spPr>
            <c:txPr>
              <a:bodyPr/>
              <a:lstStyle/>
              <a:p>
                <a:pPr>
                  <a:defRPr sz="1100">
                    <a:solidFill>
                      <a:schemeClr val="bg1"/>
                    </a:solidFill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Sheet1!$B$1:$H$1</c:f>
              <c:strCache>
                <c:ptCount val="7"/>
                <c:pt idx="0">
                  <c:v>Perry 2021</c:v>
                </c:pt>
                <c:pt idx="1">
                  <c:v>Male</c:v>
                </c:pt>
                <c:pt idx="2">
                  <c:v>Female</c:v>
                </c:pt>
                <c:pt idx="3">
                  <c:v>19-64 Years</c:v>
                </c:pt>
                <c:pt idx="4">
                  <c:v>65 &amp; Over</c:v>
                </c:pt>
                <c:pt idx="5">
                  <c:v>Income      &lt;$25K</c:v>
                </c:pt>
                <c:pt idx="6">
                  <c:v>Income $25K Plus</c:v>
                </c:pt>
              </c:strCache>
            </c:strRef>
          </c:cat>
          <c:val>
            <c:numRef>
              <c:f>Sheet1!$B$4:$H$4</c:f>
              <c:numCache>
                <c:formatCode>0%</c:formatCode>
                <c:ptCount val="7"/>
                <c:pt idx="0">
                  <c:v>0.47</c:v>
                </c:pt>
                <c:pt idx="1">
                  <c:v>0.47</c:v>
                </c:pt>
                <c:pt idx="2">
                  <c:v>0.48</c:v>
                </c:pt>
                <c:pt idx="3">
                  <c:v>0.5</c:v>
                </c:pt>
                <c:pt idx="4">
                  <c:v>0.38</c:v>
                </c:pt>
                <c:pt idx="5">
                  <c:v>0.55000000000000004</c:v>
                </c:pt>
                <c:pt idx="6">
                  <c:v>0.47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3-810B-4291-A0A6-A2C114976285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50"/>
        <c:overlap val="100"/>
        <c:axId val="36664064"/>
        <c:axId val="36665600"/>
      </c:barChart>
      <c:catAx>
        <c:axId val="36664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0">
                <a:solidFill>
                  <a:sysClr val="windowText" lastClr="000000"/>
                </a:solidFill>
              </a:defRPr>
            </a:pPr>
            <a:endParaRPr lang="en-US"/>
          </a:p>
        </c:txPr>
        <c:crossAx val="36665600"/>
        <c:crosses val="autoZero"/>
        <c:auto val="1"/>
        <c:lblAlgn val="ctr"/>
        <c:lblOffset val="100"/>
        <c:noMultiLvlLbl val="0"/>
      </c:catAx>
      <c:valAx>
        <c:axId val="36665600"/>
        <c:scaling>
          <c:orientation val="minMax"/>
          <c:max val="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 b="0"/>
            </a:pPr>
            <a:endParaRPr lang="en-US"/>
          </a:p>
        </c:txPr>
        <c:crossAx val="36664064"/>
        <c:crosses val="autoZero"/>
        <c:crossBetween val="between"/>
        <c:minorUnit val="0.2"/>
      </c:valAx>
      <c:spPr>
        <a:noFill/>
        <a:ln w="3175">
          <a:noFill/>
          <a:prstDash val="solid"/>
        </a:ln>
      </c:spPr>
    </c:plotArea>
    <c:legend>
      <c:legendPos val="b"/>
      <c:layout>
        <c:manualLayout>
          <c:xMode val="edge"/>
          <c:yMode val="edge"/>
          <c:x val="0.3448543419330819"/>
          <c:y val="0.89511491827505196"/>
          <c:w val="0.34097561908235507"/>
          <c:h val="6.9539329411927198E-2"/>
        </c:manualLayout>
      </c:layout>
      <c:overlay val="0"/>
      <c:spPr>
        <a:solidFill>
          <a:srgbClr val="FFFFFF"/>
        </a:solidFill>
        <a:ln w="3175">
          <a:noFill/>
          <a:prstDash val="solid"/>
        </a:ln>
      </c:spPr>
      <c:txPr>
        <a:bodyPr/>
        <a:lstStyle/>
        <a:p>
          <a:pPr>
            <a:defRPr sz="1100">
              <a:solidFill>
                <a:sysClr val="windowText" lastClr="000000"/>
              </a:solidFill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000" b="1" i="0" u="none" strike="noStrike" baseline="0">
          <a:solidFill>
            <a:srgbClr val="000000"/>
          </a:solidFill>
          <a:latin typeface="Leelawadee" panose="020B0502040204020203" pitchFamily="34" charset="-34"/>
          <a:ea typeface="Arial"/>
          <a:cs typeface="Leelawadee" panose="020B0502040204020203" pitchFamily="34" charset="-34"/>
        </a:defRPr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A37843D-326D-4BEA-9534-3560CED6A13E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F76FA613-686B-4537-BE0A-B893457CC6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89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 defTabSz="933237">
              <a:buFontTx/>
              <a:buChar char="-"/>
              <a:defRPr/>
            </a:pPr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3801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F3786416-1FF4-459D-A3F9-F38EADA9BF82}" type="slidenum">
              <a:rPr lang="en-US" b="0" smtClean="0"/>
              <a:pPr>
                <a:defRPr/>
              </a:pPr>
              <a:t>10</a:t>
            </a:fld>
            <a:endParaRPr lang="en-US" b="0" dirty="0"/>
          </a:p>
        </p:txBody>
      </p:sp>
      <p:sp>
        <p:nvSpPr>
          <p:cNvPr id="196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66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1020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05BA0305-D96F-4930-BA66-2F32603AC92E}" type="slidenum">
              <a:rPr lang="en-US" b="0" smtClean="0"/>
              <a:pPr>
                <a:defRPr/>
              </a:pPr>
              <a:t>11</a:t>
            </a:fld>
            <a:endParaRPr lang="en-US" b="0" dirty="0"/>
          </a:p>
        </p:txBody>
      </p:sp>
      <p:sp>
        <p:nvSpPr>
          <p:cNvPr id="197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76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709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5E9DFEEB-C016-4717-B2D9-E290644FE045}" type="slidenum">
              <a:rPr lang="en-US" b="0" smtClean="0"/>
              <a:pPr>
                <a:defRPr/>
              </a:pPr>
              <a:t>12</a:t>
            </a:fld>
            <a:endParaRPr lang="en-US" b="0" dirty="0"/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108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7940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E305373D-C980-4066-8BAE-97A5473CE3AD}" type="slidenum">
              <a:rPr lang="en-US" b="0" smtClean="0"/>
              <a:pPr>
                <a:defRPr/>
              </a:pPr>
              <a:t>14</a:t>
            </a:fld>
            <a:endParaRPr lang="en-US" b="0" dirty="0"/>
          </a:p>
        </p:txBody>
      </p:sp>
      <p:sp>
        <p:nvSpPr>
          <p:cNvPr id="205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582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2685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D860EEBE-7D2B-4316-BC93-D1F193D6D8A2}" type="slidenum">
              <a:rPr lang="en-US" b="0" smtClean="0"/>
              <a:pPr>
                <a:defRPr/>
              </a:pPr>
              <a:t>15</a:t>
            </a:fld>
            <a:endParaRPr lang="en-US" b="0" dirty="0"/>
          </a:p>
        </p:txBody>
      </p:sp>
      <p:sp>
        <p:nvSpPr>
          <p:cNvPr id="204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1719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3237"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945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702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6829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F8B699A5-122A-4346-8286-A76F6A9DABE5}" type="slidenum">
              <a:rPr lang="en-US" b="0" smtClean="0"/>
              <a:pPr>
                <a:defRPr/>
              </a:pPr>
              <a:t>19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55733336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5357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01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6371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201732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B5E4C6AD-E84F-4AC0-BB9B-D791FEFF677A}" type="slidenum">
              <a:rPr lang="en-US" b="0" smtClean="0"/>
              <a:pPr>
                <a:defRPr/>
              </a:pPr>
              <a:t>2</a:t>
            </a:fld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649280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6752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199789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3237">
              <a:defRPr/>
            </a:pPr>
            <a:fld id="{5E9DFEEB-C016-4717-B2D9-E290644FE045}" type="slidenum">
              <a:rPr lang="en-US" b="0">
                <a:solidFill>
                  <a:prstClr val="black"/>
                </a:solidFill>
              </a:rPr>
              <a:pPr defTabSz="933237">
                <a:defRPr/>
              </a:pPr>
              <a:t>25</a:t>
            </a:fld>
            <a:endParaRPr lang="en-US" b="0" dirty="0">
              <a:solidFill>
                <a:prstClr val="black"/>
              </a:solidFill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49836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5230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69811043-0582-44CB-A35E-90A906759A0F}" type="slidenum">
              <a:rPr lang="en-US" b="0" smtClean="0"/>
              <a:pPr>
                <a:defRPr/>
              </a:pPr>
              <a:t>27</a:t>
            </a:fld>
            <a:endParaRPr lang="en-US" b="0" dirty="0"/>
          </a:p>
        </p:txBody>
      </p:sp>
      <p:sp>
        <p:nvSpPr>
          <p:cNvPr id="200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07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00387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3694DB17-51A8-4DC9-9A59-3F8F5CB95474}" type="slidenum">
              <a:rPr lang="en-US" b="0" smtClean="0"/>
              <a:pPr>
                <a:defRPr/>
              </a:pPr>
              <a:t>28</a:t>
            </a:fld>
            <a:endParaRPr lang="en-US" b="0" dirty="0"/>
          </a:p>
        </p:txBody>
      </p:sp>
      <p:sp>
        <p:nvSpPr>
          <p:cNvPr id="201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07168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FCF363FE-8FBD-489A-ACE9-81515F2FE01A}" type="slidenum">
              <a:rPr lang="en-US" b="0" smtClean="0"/>
              <a:pPr>
                <a:defRPr/>
              </a:pPr>
              <a:t>29</a:t>
            </a:fld>
            <a:endParaRPr lang="en-US" b="0" dirty="0"/>
          </a:p>
        </p:txBody>
      </p:sp>
      <p:sp>
        <p:nvSpPr>
          <p:cNvPr id="228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83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7817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84871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DAAFD624-27B8-4D93-A7B2-7CBF0B3D9F5F}" type="slidenum">
              <a:rPr lang="en-US" b="0" smtClean="0"/>
              <a:pPr>
                <a:defRPr/>
              </a:pPr>
              <a:t>31</a:t>
            </a:fld>
            <a:endParaRPr lang="en-US" b="0" dirty="0"/>
          </a:p>
        </p:txBody>
      </p:sp>
      <p:sp>
        <p:nvSpPr>
          <p:cNvPr id="230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23143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794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26761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0F393095-C135-404D-A39B-E7F103FCCF7E}" type="slidenum">
              <a:rPr lang="en-US" b="0" smtClean="0"/>
              <a:pPr>
                <a:defRPr/>
              </a:pPr>
              <a:t>33</a:t>
            </a:fld>
            <a:endParaRPr lang="en-US" b="0" dirty="0"/>
          </a:p>
        </p:txBody>
      </p:sp>
      <p:sp>
        <p:nvSpPr>
          <p:cNvPr id="234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45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811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5C72A86D-FC77-41F0-8116-864B736C5DC9}" type="slidenum">
              <a:rPr lang="en-US" b="0" smtClean="0"/>
              <a:pPr>
                <a:defRPr/>
              </a:pPr>
              <a:t>35</a:t>
            </a:fld>
            <a:endParaRPr lang="en-US" b="0" dirty="0"/>
          </a:p>
        </p:txBody>
      </p:sp>
      <p:sp>
        <p:nvSpPr>
          <p:cNvPr id="239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96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223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9B0D2582-028A-4FC5-BD51-69DBE7F71BE5}" type="slidenum">
              <a:rPr lang="en-US" b="0" smtClean="0"/>
              <a:pPr>
                <a:defRPr/>
              </a:pPr>
              <a:t>37</a:t>
            </a:fld>
            <a:endParaRPr lang="en-US" b="0" dirty="0"/>
          </a:p>
        </p:txBody>
      </p:sp>
      <p:sp>
        <p:nvSpPr>
          <p:cNvPr id="243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37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63984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971090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34A17E14-9D61-4666-AF2A-42CE4B696FC5}" type="slidenum">
              <a:rPr lang="en-US" b="0" smtClean="0"/>
              <a:pPr>
                <a:defRPr/>
              </a:pPr>
              <a:t>39</a:t>
            </a:fld>
            <a:endParaRPr lang="en-US" b="0" dirty="0"/>
          </a:p>
        </p:txBody>
      </p:sp>
      <p:sp>
        <p:nvSpPr>
          <p:cNvPr id="242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269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004862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E3D9242C-8684-48D2-9D61-BB5995F443EB}" type="slidenum">
              <a:rPr lang="en-US" b="0" smtClean="0"/>
              <a:pPr>
                <a:defRPr/>
              </a:pPr>
              <a:t>41</a:t>
            </a:fld>
            <a:endParaRPr lang="en-US" b="0" dirty="0"/>
          </a:p>
        </p:txBody>
      </p:sp>
      <p:sp>
        <p:nvSpPr>
          <p:cNvPr id="2590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5620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3237">
              <a:defRPr/>
            </a:pPr>
            <a:fld id="{5E9DFEEB-C016-4717-B2D9-E290644FE045}" type="slidenum">
              <a:rPr lang="en-US" b="0">
                <a:solidFill>
                  <a:prstClr val="black"/>
                </a:solidFill>
              </a:rPr>
              <a:pPr defTabSz="933237">
                <a:defRPr/>
              </a:pPr>
              <a:t>44</a:t>
            </a:fld>
            <a:endParaRPr lang="en-US" b="0" dirty="0">
              <a:solidFill>
                <a:prstClr val="black"/>
              </a:solidFill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0669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1A4AD3DF-BDB7-4179-AB3B-4BB9DFD6B86D}" type="slidenum">
              <a:rPr lang="en-US" b="0" smtClean="0"/>
              <a:pPr>
                <a:defRPr/>
              </a:pPr>
              <a:t>46</a:t>
            </a:fld>
            <a:endParaRPr lang="en-US" b="0" dirty="0"/>
          </a:p>
        </p:txBody>
      </p:sp>
      <p:sp>
        <p:nvSpPr>
          <p:cNvPr id="215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81126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3713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defTabSz="933237">
              <a:defRPr/>
            </a:pPr>
            <a:fld id="{5E9DFEEB-C016-4717-B2D9-E290644FE045}" type="slidenum">
              <a:rPr lang="en-US" b="0">
                <a:solidFill>
                  <a:prstClr val="black"/>
                </a:solidFill>
              </a:rPr>
              <a:pPr defTabSz="933237">
                <a:defRPr/>
              </a:pPr>
              <a:t>53</a:t>
            </a:fld>
            <a:endParaRPr lang="en-US" b="0" dirty="0">
              <a:solidFill>
                <a:prstClr val="black"/>
              </a:solidFill>
            </a:endParaRPr>
          </a:p>
        </p:txBody>
      </p:sp>
      <p:sp>
        <p:nvSpPr>
          <p:cNvPr id="202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27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118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61537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542776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8164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53674" indent="-289874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59499" indent="-231900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23298" indent="-231900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87097" indent="-231900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50897" indent="-2319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3014695" indent="-2319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78496" indent="-2319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942295" indent="-2319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BA46AEC4-3EC3-4272-82BB-376B5B815C2D}" type="slidenum">
              <a:rPr lang="en-US" b="0" smtClean="0"/>
              <a:pPr>
                <a:defRPr/>
              </a:pPr>
              <a:t>5</a:t>
            </a:fld>
            <a:endParaRPr lang="en-US" b="0" dirty="0"/>
          </a:p>
        </p:txBody>
      </p:sp>
      <p:sp>
        <p:nvSpPr>
          <p:cNvPr id="189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174982" indent="-174982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6326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4067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982" indent="-174982">
              <a:buFontTx/>
              <a:buChar char="-"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6FA613-686B-4537-BE0A-B893457CC6D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3861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8188E863-FA5C-4226-96AF-1B3777CDBCAF}" type="slidenum">
              <a:rPr lang="en-US" b="0" smtClean="0"/>
              <a:pPr>
                <a:defRPr/>
              </a:pPr>
              <a:t>8</a:t>
            </a:fld>
            <a:endParaRPr lang="en-US" b="0" dirty="0"/>
          </a:p>
        </p:txBody>
      </p:sp>
      <p:sp>
        <p:nvSpPr>
          <p:cNvPr id="194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7454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4061" indent="-286176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4709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2592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60476" indent="-228942" eaLnBrk="0" hangingPunct="0">
              <a:defRPr sz="12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835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6241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34126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92009" indent="-228942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fld id="{CE3AA4B1-078E-40BA-AF23-7D83CDF48C5C}" type="slidenum">
              <a:rPr lang="en-US" b="0" smtClean="0"/>
              <a:pPr>
                <a:defRPr/>
              </a:pPr>
              <a:t>9</a:t>
            </a:fld>
            <a:endParaRPr lang="en-US" b="0" dirty="0"/>
          </a:p>
        </p:txBody>
      </p:sp>
      <p:sp>
        <p:nvSpPr>
          <p:cNvPr id="195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9401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B10F4-ADA4-451B-A7D8-33F549BF0EF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920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E9357-6815-4188-ACD4-CE1248A4888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217134-2E98-48CD-A0EF-8DF9E122C6EB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50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05F6BC-C9ED-4198-B796-00888F5145C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17070-5AD8-4746-A2AD-3AA23870854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3551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9119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9CAB8-15AB-4B2A-B3D9-4373A5E98014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8437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chartAndTx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184F2E-6360-4C74-A1A4-B765D7AEAC5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35072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Chart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CCB64F-80CC-4AB6-A2C6-4CAC268A1F8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1326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14800"/>
            <a:ext cx="7772400" cy="1981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4ADE57-E69A-4596-B525-D6CAF604D93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1830"/>
            <a:ext cx="8229600" cy="1143000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84842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ADF4-0B02-4A6E-88B2-A10E97BDA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0359-BC60-4440-8739-06EB0EF07D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681778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ADF4-0B02-4A6E-88B2-A10E97BDA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0359-BC60-4440-8739-06EB0EF07DBC}" type="slidenum">
              <a:rPr lang="en-US">
                <a:solidFill>
                  <a:srgbClr val="AD84C6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AD84C6"/>
              </a:solidFill>
            </a:endParaRPr>
          </a:p>
        </p:txBody>
      </p:sp>
      <p:pic>
        <p:nvPicPr>
          <p:cNvPr id="7" name="Picture 5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66378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4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ADF4-0B02-4A6E-88B2-A10E97BDA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0359-BC60-4440-8739-06EB0EF07D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25735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ADF4-0B02-4A6E-88B2-A10E97BDAD4C}" type="datetimeFigureOut">
              <a:rPr lang="en-US"/>
              <a:pPr>
                <a:defRPr/>
              </a:pPr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0359-BC60-4440-8739-06EB0EF07D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5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41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253043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6049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9083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4393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27995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030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75915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07887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88526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5653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075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DADF4-0B02-4A6E-88B2-A10E97BDAD4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0359-BC60-4440-8739-06EB0EF07DBC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5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4114800"/>
            <a:ext cx="78486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1910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0945870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911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45DEA-A346-4DB4-952E-5D81599DEFD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64D36-2D9F-48C8-A85E-B7F5B7945FF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5224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50157-B25D-444C-9890-A411649472B0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435B8-5DFD-4319-9AF8-859A24C37A4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057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BlueBa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bg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7B2C6-432C-41BC-850F-68739F7844EC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14513-337D-42A1-B8A4-5370C01020C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54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F8795-1477-48FF-86C2-0A583E81134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9F6F9-7B59-44F5-94AA-9983D8AD4F9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2383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83675-1345-4122-B07E-722A9D87669E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E3AE1-6C48-4EE8-A535-7532121763CD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201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173B0-EC67-4323-B62E-8C30BFFF14E6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12080-5EEF-4708-B77D-E6F73DAE11C9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4520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CB292A-D2AB-419E-9702-79634F03C4C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8/25/2021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9B9891-8AA7-49D7-93DD-4FD7ACACF0C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017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  <p:sldLayoutId id="2147483888" r:id="rId3"/>
    <p:sldLayoutId id="2147483889" r:id="rId4"/>
    <p:sldLayoutId id="2147483890" r:id="rId5"/>
    <p:sldLayoutId id="2147483891" r:id="rId6"/>
    <p:sldLayoutId id="2147483892" r:id="rId7"/>
    <p:sldLayoutId id="2147483893" r:id="rId8"/>
    <p:sldLayoutId id="2147483894" r:id="rId9"/>
    <p:sldLayoutId id="2147483895" r:id="rId10"/>
    <p:sldLayoutId id="2147483896" r:id="rId11"/>
    <p:sldLayoutId id="2147483897" r:id="rId12"/>
    <p:sldLayoutId id="2147483900" r:id="rId13"/>
    <p:sldLayoutId id="2147483901" r:id="rId14"/>
    <p:sldLayoutId id="2147483902" r:id="rId15"/>
    <p:sldLayoutId id="2147483978" r:id="rId16"/>
    <p:sldLayoutId id="2147483787" r:id="rId17"/>
    <p:sldLayoutId id="2147483817" r:id="rId18"/>
    <p:sldLayoutId id="2147483747" r:id="rId1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8D39BA-D0C6-4010-86CD-09072B21458C}" type="datetimeFigureOut">
              <a:rPr lang="en-US" smtClean="0"/>
              <a:t>8/25/2021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23E74-5271-4E33-BDEF-356821EDE8F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761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5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surveymonkey.com/r/feedback-se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5831"/>
            <a:ext cx="9144000" cy="1595120"/>
          </a:xfrm>
        </p:spPr>
        <p:txBody>
          <a:bodyPr>
            <a:noAutofit/>
          </a:bodyPr>
          <a:lstStyle/>
          <a:p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2021 Perry County </a:t>
            </a:r>
            <a:b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4400" b="1" dirty="0">
                <a:solidFill>
                  <a:schemeClr val="accent1">
                    <a:lumMod val="75000"/>
                  </a:schemeClr>
                </a:solidFill>
              </a:rPr>
              <a:t>Health Status Assessment Report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91000" y="1912778"/>
            <a:ext cx="4699000" cy="4457541"/>
          </a:xfrm>
        </p:spPr>
        <p:txBody>
          <a:bodyPr anchor="ctr" anchorCtr="0">
            <a:norm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chemeClr val="accent1"/>
                </a:solidFill>
              </a:rPr>
              <a:t>Community Release Event</a:t>
            </a:r>
            <a:br>
              <a:rPr lang="en-US" dirty="0"/>
            </a:br>
            <a:r>
              <a:rPr lang="en-US" b="1" dirty="0">
                <a:solidFill>
                  <a:schemeClr val="accent1"/>
                </a:solidFill>
              </a:rPr>
              <a:t>Presented by:</a:t>
            </a:r>
          </a:p>
          <a:p>
            <a:pPr>
              <a:lnSpc>
                <a:spcPct val="100000"/>
              </a:lnSpc>
            </a:pPr>
            <a:r>
              <a:rPr lang="en-US" dirty="0"/>
              <a:t>Emily Gensler, MPH</a:t>
            </a:r>
            <a:br>
              <a:rPr lang="en-US" dirty="0"/>
            </a:br>
            <a:r>
              <a:rPr lang="en-US" dirty="0"/>
              <a:t>Hospital Council of Northwest Ohio</a:t>
            </a:r>
          </a:p>
        </p:txBody>
      </p:sp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1EAC180E-2B21-412C-977F-0830819E22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9344" y="1929343"/>
            <a:ext cx="3571656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241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F42703BE-79E1-45F9-9050-92A564D67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372601" cy="1143000"/>
          </a:xfrm>
          <a:noFill/>
        </p:spPr>
        <p:txBody>
          <a:bodyPr/>
          <a:lstStyle/>
          <a:p>
            <a:r>
              <a:rPr lang="en-US" sz="4000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Demographics: Education</a:t>
            </a:r>
            <a:endParaRPr lang="en-US" sz="3800" b="1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CD178403-0C95-490E-8702-14BC816A9B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039736"/>
              </p:ext>
            </p:extLst>
          </p:nvPr>
        </p:nvGraphicFramePr>
        <p:xfrm>
          <a:off x="516334" y="1371600"/>
          <a:ext cx="8111332" cy="44116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95EB0DA2-9CD2-4916-AB14-B758D4DF2B84}"/>
              </a:ext>
            </a:extLst>
          </p:cNvPr>
          <p:cNvSpPr txBox="1"/>
          <p:nvPr/>
        </p:nvSpPr>
        <p:spPr>
          <a:xfrm>
            <a:off x="2133600" y="5943600"/>
            <a:ext cx="5235575" cy="2286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latin typeface="Leelawadee"/>
              </a:rPr>
              <a:t>Percentages may not add to 100% due to missing data (non-responses).</a:t>
            </a: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971346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BCB40AE-36A5-4844-AE75-9388AACC1E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372601" cy="1143000"/>
          </a:xfrm>
          <a:noFill/>
        </p:spPr>
        <p:txBody>
          <a:bodyPr/>
          <a:lstStyle/>
          <a:p>
            <a:r>
              <a:rPr lang="en-US" sz="4000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Demographics: Income</a:t>
            </a:r>
            <a:endParaRPr lang="en-US" sz="3800" b="1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292638DC-8FC0-453D-AE2E-E527C84528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779095"/>
              </p:ext>
            </p:extLst>
          </p:nvPr>
        </p:nvGraphicFramePr>
        <p:xfrm>
          <a:off x="1219200" y="1320800"/>
          <a:ext cx="6553200" cy="477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DF0174D1-328B-4425-A2ED-CE8E6A5C6393}"/>
              </a:ext>
            </a:extLst>
          </p:cNvPr>
          <p:cNvSpPr txBox="1"/>
          <p:nvPr/>
        </p:nvSpPr>
        <p:spPr>
          <a:xfrm>
            <a:off x="2209800" y="6096000"/>
            <a:ext cx="5235575" cy="2286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latin typeface="Leelawadee"/>
              </a:rPr>
              <a:t>Percentages may not add to 100% due to missing data (non-responses).</a:t>
            </a: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8209399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620000" cy="5181600"/>
          </a:xfrm>
          <a:noFill/>
        </p:spPr>
        <p:txBody>
          <a:bodyPr anchor="ctr" anchorCtr="0"/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4400" cap="none" dirty="0">
                <a:solidFill>
                  <a:schemeClr val="accent4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Care Access</a:t>
            </a:r>
            <a:br>
              <a:rPr lang="en-US" sz="4400" cap="none" dirty="0">
                <a:solidFill>
                  <a:schemeClr val="tx2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Health Care Coverage</a:t>
            </a:r>
            <a:b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Health Care Access and Utilization</a:t>
            </a:r>
            <a:b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Preventive Medicine</a:t>
            </a:r>
            <a:b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Women’s Health</a:t>
            </a:r>
            <a:b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Men’s Health</a:t>
            </a:r>
            <a:b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4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Oral Health</a:t>
            </a:r>
            <a:endParaRPr lang="en-US" sz="4400" cap="none" dirty="0">
              <a:solidFill>
                <a:schemeClr val="accent4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66432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Care Coverage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91% of adults had health care coverage</a:t>
            </a:r>
          </a:p>
          <a:p>
            <a:pPr marL="0" indent="0"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9% of adults were without coverage</a:t>
            </a:r>
          </a:p>
          <a:p>
            <a:pPr marL="457200" lvl="1" indent="0">
              <a:buNone/>
            </a:pPr>
            <a:endParaRPr lang="en-US" sz="1800" dirty="0">
              <a:solidFill>
                <a:schemeClr val="accent2">
                  <a:lumMod val="7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9% of adults with children did not have health care coverage 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Compared to 8% of those who did not have children living in their household</a:t>
            </a:r>
          </a:p>
          <a:p>
            <a:endParaRPr lang="en-US" sz="12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US" sz="24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>
              <a:buNone/>
            </a:pP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6495499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9"/>
          <p:cNvSpPr>
            <a:spLocks noChangeArrowheads="1"/>
          </p:cNvSpPr>
          <p:nvPr/>
        </p:nvSpPr>
        <p:spPr bwMode="auto">
          <a:xfrm>
            <a:off x="0" y="18383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7652" name="Rectangle 11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7653" name="Rectangle 13"/>
          <p:cNvSpPr>
            <a:spLocks noChangeArrowheads="1"/>
          </p:cNvSpPr>
          <p:nvPr/>
        </p:nvSpPr>
        <p:spPr bwMode="auto">
          <a:xfrm>
            <a:off x="0" y="1685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7655" name="Rectangle 17"/>
          <p:cNvSpPr>
            <a:spLocks noChangeArrowheads="1"/>
          </p:cNvSpPr>
          <p:nvPr/>
        </p:nvSpPr>
        <p:spPr bwMode="auto">
          <a:xfrm>
            <a:off x="0" y="17573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765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765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765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7659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8F833ED3-BBD1-492C-B53B-417479AFC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Care Coverage</a:t>
            </a:r>
          </a:p>
        </p:txBody>
      </p:sp>
      <p:pic>
        <p:nvPicPr>
          <p:cNvPr id="3" name="Picture 2" descr="Chart, pie chart&#10;&#10;Description automatically generated">
            <a:extLst>
              <a:ext uri="{FF2B5EF4-FFF2-40B4-BE49-F238E27FC236}">
                <a16:creationId xmlns:a16="http://schemas.microsoft.com/office/drawing/2014/main" id="{A1171CC8-596D-488C-B2FE-6B50152E38D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3235" y="1600200"/>
            <a:ext cx="6067425" cy="5190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277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29" name="Rectangle 9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30" name="Rectangle 11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31" name="Rectangle 13"/>
          <p:cNvSpPr>
            <a:spLocks noChangeArrowheads="1"/>
          </p:cNvSpPr>
          <p:nvPr/>
        </p:nvSpPr>
        <p:spPr bwMode="auto">
          <a:xfrm>
            <a:off x="0" y="19335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3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66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45A6643-CDE9-480A-B2F8-BCDE7EB9E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Care Coverage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F1ED781D-A957-4D44-B27D-834718325D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3657487"/>
              </p:ext>
            </p:extLst>
          </p:nvPr>
        </p:nvGraphicFramePr>
        <p:xfrm>
          <a:off x="1295400" y="4969427"/>
          <a:ext cx="6248399" cy="10668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62932">
                  <a:extLst>
                    <a:ext uri="{9D8B030D-6E8A-4147-A177-3AD203B41FA5}">
                      <a16:colId xmlns:a16="http://schemas.microsoft.com/office/drawing/2014/main" val="1756156537"/>
                    </a:ext>
                  </a:extLst>
                </a:gridCol>
                <a:gridCol w="1094895">
                  <a:extLst>
                    <a:ext uri="{9D8B030D-6E8A-4147-A177-3AD203B41FA5}">
                      <a16:colId xmlns:a16="http://schemas.microsoft.com/office/drawing/2014/main" val="3119511508"/>
                    </a:ext>
                  </a:extLst>
                </a:gridCol>
                <a:gridCol w="1094895">
                  <a:extLst>
                    <a:ext uri="{9D8B030D-6E8A-4147-A177-3AD203B41FA5}">
                      <a16:colId xmlns:a16="http://schemas.microsoft.com/office/drawing/2014/main" val="134741389"/>
                    </a:ext>
                  </a:extLst>
                </a:gridCol>
                <a:gridCol w="1095677">
                  <a:extLst>
                    <a:ext uri="{9D8B030D-6E8A-4147-A177-3AD203B41FA5}">
                      <a16:colId xmlns:a16="http://schemas.microsoft.com/office/drawing/2014/main" val="2897951774"/>
                    </a:ext>
                  </a:extLst>
                </a:gridCol>
              </a:tblGrid>
              <a:tr h="80872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87798"/>
                  </a:ext>
                </a:extLst>
              </a:tr>
              <a:tr h="25807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Uninsured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58750" algn="l"/>
                          <a:tab pos="302895" algn="ctr"/>
                        </a:tabLs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5634446"/>
                  </a:ext>
                </a:extLst>
              </a:tr>
            </a:tbl>
          </a:graphicData>
        </a:graphic>
      </p:graphicFrame>
      <p:graphicFrame>
        <p:nvGraphicFramePr>
          <p:cNvPr id="14" name="Object 1">
            <a:extLst>
              <a:ext uri="{FF2B5EF4-FFF2-40B4-BE49-F238E27FC236}">
                <a16:creationId xmlns:a16="http://schemas.microsoft.com/office/drawing/2014/main" id="{B17832C9-2DEA-4D1B-8818-D6E2335986B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7557295"/>
              </p:ext>
            </p:extLst>
          </p:nvPr>
        </p:nvGraphicFramePr>
        <p:xfrm>
          <a:off x="432147" y="1480101"/>
          <a:ext cx="8368599" cy="32442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4368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66% of Perry County adults visited a doctor for a routine checkup in the past year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Increasing to 84% of those ages 65 and older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82% of adults indicated they had at least one person they thought of as their personal doctor or health care provider</a:t>
            </a:r>
          </a:p>
          <a:p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69% of adults went outside of Perry County for health care services in the past year</a:t>
            </a:r>
          </a:p>
          <a:p>
            <a:pPr lvl="1"/>
            <a:endParaRPr lang="en-US" sz="20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438CC3DE-3725-443E-B1C6-3184FC99E3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Care Access &amp; Utilization </a:t>
            </a:r>
          </a:p>
        </p:txBody>
      </p:sp>
    </p:spTree>
    <p:extLst>
      <p:ext uri="{BB962C8B-B14F-4D97-AF65-F5344CB8AC3E}">
        <p14:creationId xmlns:p14="http://schemas.microsoft.com/office/powerpoint/2010/main" val="3150893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1512" y="1413089"/>
            <a:ext cx="8616287" cy="4911511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400" dirty="0">
                <a:latin typeface="Leelawadee" panose="020B0502040204020203" pitchFamily="34" charset="-34"/>
                <a:ea typeface="Cambria" panose="02040503050406030204" pitchFamily="18" charset="0"/>
              </a:rPr>
              <a:t>The following might prevent Perry County adults from getting medical care if they were sick or needed some time of health care: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Cost/no insurance (23%)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D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ifficult to get an appointment (17%)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W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orried they might find something wrong (16%)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I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nconvenient hours (14%)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C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ould not get time off work (14%)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P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rovider would not take their insurance (12%)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Frightened of the procedure or doctor/health care provider (12%)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C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ould not find childcare (7%)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D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ifficult to find/no transportation (3%)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D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id not trust or believe doctors/health care providers (1%)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D</a:t>
            </a:r>
            <a:r>
              <a:rPr lang="en-US" sz="2000" dirty="0">
                <a:solidFill>
                  <a:srgbClr val="000000"/>
                </a:solidFill>
                <a:effectLst/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ome other reason (4%)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91C7C3E7-D0F6-4EED-AD11-06D5E28C6C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sz="4000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Care Access &amp; Utilization </a:t>
            </a:r>
          </a:p>
        </p:txBody>
      </p:sp>
    </p:spTree>
    <p:extLst>
      <p:ext uri="{BB962C8B-B14F-4D97-AF65-F5344CB8AC3E}">
        <p14:creationId xmlns:p14="http://schemas.microsoft.com/office/powerpoint/2010/main" val="2310857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Preventive Medicine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56% of Perry County adults had a flu vaccine in the past year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Increasing to 79% of adults ages 65 and older</a:t>
            </a:r>
          </a:p>
          <a:p>
            <a:pPr marL="0" indent="0">
              <a:spcBef>
                <a:spcPts val="0"/>
              </a:spcBef>
              <a:buNone/>
              <a:defRPr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25% of adults have had a pneumonia vaccine in their life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Increasing to 69% of those ages 65 and over</a:t>
            </a:r>
            <a:endParaRPr lang="en-US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57200" lvl="1" indent="0">
              <a:spcBef>
                <a:spcPts val="0"/>
              </a:spcBef>
              <a:buNone/>
              <a:defRPr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spcBef>
                <a:spcPts val="0"/>
              </a:spcBef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Adults had the following vaccines: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Measles, mumps, and rubella (MMR) in their lifetime (80%)</a:t>
            </a: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Tetanus, diphtheria, and pertussis in the past ten years (73%)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Chicken pox vaccine in their lifetime (67%)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Hepatitis B vaccine in their lifetime (41%)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Hepatitis A vaccine in their lifetime (30%)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Hemophilus influenzae or influenza type B vaccine in their lifetime (30%)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Meningococcal vaccine in their lifetime (22%)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libri" panose="020F0502020204030204" pitchFamily="34" charset="0"/>
                <a:cs typeface="Times New Roman" panose="02020603050405020304" pitchFamily="18" charset="0"/>
              </a:rPr>
              <a:t>Etc.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324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9A59B31A-6569-42EC-8D18-D27B0FFE7094}"/>
              </a:ext>
            </a:extLst>
          </p:cNvPr>
          <p:cNvSpPr/>
          <p:nvPr/>
        </p:nvSpPr>
        <p:spPr>
          <a:xfrm>
            <a:off x="381000" y="5966636"/>
            <a:ext cx="146546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indent="228600">
              <a:spcBef>
                <a:spcPts val="0"/>
              </a:spcBef>
              <a:spcAft>
                <a:spcPts val="0"/>
              </a:spcAft>
              <a:tabLst>
                <a:tab pos="1009650" algn="l"/>
              </a:tabLst>
            </a:pPr>
            <a:r>
              <a:rPr lang="en-US" sz="1000" i="1" dirty="0"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*2017 BRFSS Data </a:t>
            </a:r>
            <a:endParaRPr lang="en-US" sz="1000" i="1" dirty="0">
              <a:effectLst/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DF6AA229-4680-42D9-A148-6BC2FDAAB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Preventive Medicine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8CB2B42-D218-4013-9E0E-59BA5EC485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303824"/>
              </p:ext>
            </p:extLst>
          </p:nvPr>
        </p:nvGraphicFramePr>
        <p:xfrm>
          <a:off x="685800" y="4379771"/>
          <a:ext cx="7620001" cy="1586865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518666">
                  <a:extLst>
                    <a:ext uri="{9D8B030D-6E8A-4147-A177-3AD203B41FA5}">
                      <a16:colId xmlns:a16="http://schemas.microsoft.com/office/drawing/2014/main" val="1587397059"/>
                    </a:ext>
                  </a:extLst>
                </a:gridCol>
                <a:gridCol w="1033235">
                  <a:extLst>
                    <a:ext uri="{9D8B030D-6E8A-4147-A177-3AD203B41FA5}">
                      <a16:colId xmlns:a16="http://schemas.microsoft.com/office/drawing/2014/main" val="3828466198"/>
                    </a:ext>
                  </a:extLst>
                </a:gridCol>
                <a:gridCol w="1034050">
                  <a:extLst>
                    <a:ext uri="{9D8B030D-6E8A-4147-A177-3AD203B41FA5}">
                      <a16:colId xmlns:a16="http://schemas.microsoft.com/office/drawing/2014/main" val="1676120095"/>
                    </a:ext>
                  </a:extLst>
                </a:gridCol>
                <a:gridCol w="1034050">
                  <a:extLst>
                    <a:ext uri="{9D8B030D-6E8A-4147-A177-3AD203B41FA5}">
                      <a16:colId xmlns:a16="http://schemas.microsoft.com/office/drawing/2014/main" val="3931938153"/>
                    </a:ext>
                  </a:extLst>
                </a:gridCol>
              </a:tblGrid>
              <a:tr h="4362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Adult Comparisons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Perry County 2021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Ohio</a:t>
                      </a:r>
                      <a:endParaRPr lang="en-US" sz="140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2019</a:t>
                      </a:r>
                      <a:endParaRPr lang="en-US" sz="140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U.S.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2019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3343615"/>
                  </a:ext>
                </a:extLst>
              </a:tr>
              <a:tr h="24447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Had a flu vaccine in the past year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(ages 65 and older)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79%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87929120"/>
                  </a:ext>
                </a:extLst>
              </a:tr>
              <a:tr h="35496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Ever had a pneumonia vaccine in lifetime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(ages 65 and older)</a:t>
                      </a:r>
                      <a:endParaRPr lang="en-US" sz="140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69%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75%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73%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6344926"/>
                  </a:ext>
                </a:extLst>
              </a:tr>
              <a:tr h="27559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Ever had a shingles or zoster vaccine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17%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libri" panose="020F0502020204030204" pitchFamily="34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29%*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29%*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531162"/>
                  </a:ext>
                </a:extLst>
              </a:tr>
            </a:tbl>
          </a:graphicData>
        </a:graphic>
      </p:graphicFrame>
      <p:graphicFrame>
        <p:nvGraphicFramePr>
          <p:cNvPr id="8" name="Object 23">
            <a:extLst>
              <a:ext uri="{FF2B5EF4-FFF2-40B4-BE49-F238E27FC236}">
                <a16:creationId xmlns:a16="http://schemas.microsoft.com/office/drawing/2014/main" id="{D34D2ED3-4D9F-405A-9A71-8720BED82E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720618"/>
              </p:ext>
            </p:extLst>
          </p:nvPr>
        </p:nvGraphicFramePr>
        <p:xfrm>
          <a:off x="457200" y="1219199"/>
          <a:ext cx="8001000" cy="31605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75505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457200" y="265597"/>
            <a:ext cx="8229600" cy="1112838"/>
          </a:xfrm>
          <a:noFill/>
        </p:spPr>
        <p:txBody>
          <a:bodyPr/>
          <a:lstStyle/>
          <a:p>
            <a:r>
              <a:rPr lang="en-US" sz="4000" b="1" dirty="0">
                <a:solidFill>
                  <a:srgbClr val="4F81BD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Commissioned and Funded by: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82136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200" dirty="0">
                <a:latin typeface="Leelawadee" panose="020B0502040204020203" pitchFamily="34" charset="-34"/>
                <a:cs typeface="Leelawadee" panose="020B0502040204020203" pitchFamily="34" charset="-34"/>
              </a:rPr>
              <a:t>The Southeast Ohio Health Improvement Collaborative:</a:t>
            </a:r>
          </a:p>
          <a:p>
            <a:pPr marL="0" indent="0">
              <a:buNone/>
            </a:pPr>
            <a:endParaRPr lang="en-US" sz="22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Coshocton City Health Department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Coshocton County Health Department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Genesis HealthCare System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Morgan County Health Department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Noble County Health Department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Ohio Alliance for Population Health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Ohio University’s College of Health Sciences and Professions</a:t>
            </a:r>
          </a:p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Ohio University’s Voinovich School of Leadership and Public Service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Perry County Health Department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Zanesville/Muskingum County Health Department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>
              <a:buNone/>
            </a:pPr>
            <a:endParaRPr lang="en-US" sz="19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1476577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5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Women’s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88" y="1396215"/>
            <a:ext cx="8610600" cy="4525963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53% of all Perry County women had a mammogram at some time in their life and 25% had one in the past year</a:t>
            </a: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1">
              <a:lnSpc>
                <a:spcPct val="90000"/>
              </a:lnSpc>
            </a:pPr>
            <a:r>
              <a:rPr lang="en-US" sz="2000">
                <a:latin typeface="Leelawadee" panose="020B0502040204020203" pitchFamily="34" charset="-34"/>
                <a:cs typeface="Leelawadee" panose="020B0502040204020203" pitchFamily="34" charset="-34"/>
              </a:rPr>
              <a:t>46% </a:t>
            </a: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of women ages 40 and over had a mammogram in the past year 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94% of women had a Pap smear at some time in their life and 50% had one in the past year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42% of women had a Pap smear in the past three years</a:t>
            </a:r>
          </a:p>
          <a:p>
            <a:pPr marL="0" indent="0">
              <a:lnSpc>
                <a:spcPct val="90000"/>
              </a:lnSpc>
              <a:buNone/>
            </a:pPr>
            <a:endParaRPr lang="en-US" sz="24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4500554-5B5B-4C59-999C-C312276EA5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2376291"/>
              </p:ext>
            </p:extLst>
          </p:nvPr>
        </p:nvGraphicFramePr>
        <p:xfrm>
          <a:off x="990600" y="4398841"/>
          <a:ext cx="7162800" cy="1493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032837">
                  <a:extLst>
                    <a:ext uri="{9D8B030D-6E8A-4147-A177-3AD203B41FA5}">
                      <a16:colId xmlns:a16="http://schemas.microsoft.com/office/drawing/2014/main" val="1085214040"/>
                    </a:ext>
                  </a:extLst>
                </a:gridCol>
                <a:gridCol w="1043321">
                  <a:extLst>
                    <a:ext uri="{9D8B030D-6E8A-4147-A177-3AD203B41FA5}">
                      <a16:colId xmlns:a16="http://schemas.microsoft.com/office/drawing/2014/main" val="2377251341"/>
                    </a:ext>
                  </a:extLst>
                </a:gridCol>
                <a:gridCol w="1043321">
                  <a:extLst>
                    <a:ext uri="{9D8B030D-6E8A-4147-A177-3AD203B41FA5}">
                      <a16:colId xmlns:a16="http://schemas.microsoft.com/office/drawing/2014/main" val="2460616457"/>
                    </a:ext>
                  </a:extLst>
                </a:gridCol>
                <a:gridCol w="1043321">
                  <a:extLst>
                    <a:ext uri="{9D8B030D-6E8A-4147-A177-3AD203B41FA5}">
                      <a16:colId xmlns:a16="http://schemas.microsoft.com/office/drawing/2014/main" val="23684520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4899527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 a mammogram within the past two years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(ages 40 and older)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61%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74%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254951"/>
                  </a:ext>
                </a:extLst>
              </a:tr>
              <a:tr h="26162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 a Pap smear in the past three years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(ages 21-65) 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79%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93043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68578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5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Women’s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788" y="1396215"/>
            <a:ext cx="8610600" cy="530938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During their last pregnancy in the past five years, Perry County women:</a:t>
            </a: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R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eceived prenatal care within the first three months (70%)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ook a multi-vitamin with folic acid (53%)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xperienced depression during or after pregnancy (50%)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R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eceived a dental exam during pregnancy (40%)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R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eceived WIC services (40%)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Etc.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2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Women used the following as their usual source of services for female health concerns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Private gynecologist (49%)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General or family physician (24%)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Family planning clinic (6%)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Community health center (6%)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Etc. 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3399764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5454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Men’s Health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9965"/>
            <a:ext cx="8229600" cy="2971800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62% of Perry County males had a prostate-specific antigen (PSA) test at some time in their life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37% had one in the past year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6A582038-8260-46E7-8499-C9D5390408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765294"/>
              </p:ext>
            </p:extLst>
          </p:nvPr>
        </p:nvGraphicFramePr>
        <p:xfrm>
          <a:off x="1020232" y="4987983"/>
          <a:ext cx="7086601" cy="10668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89935">
                  <a:extLst>
                    <a:ext uri="{9D8B030D-6E8A-4147-A177-3AD203B41FA5}">
                      <a16:colId xmlns:a16="http://schemas.microsoft.com/office/drawing/2014/main" val="2621197626"/>
                    </a:ext>
                  </a:extLst>
                </a:gridCol>
                <a:gridCol w="1032222">
                  <a:extLst>
                    <a:ext uri="{9D8B030D-6E8A-4147-A177-3AD203B41FA5}">
                      <a16:colId xmlns:a16="http://schemas.microsoft.com/office/drawing/2014/main" val="1457846711"/>
                    </a:ext>
                  </a:extLst>
                </a:gridCol>
                <a:gridCol w="1032222">
                  <a:extLst>
                    <a:ext uri="{9D8B030D-6E8A-4147-A177-3AD203B41FA5}">
                      <a16:colId xmlns:a16="http://schemas.microsoft.com/office/drawing/2014/main" val="839878776"/>
                    </a:ext>
                  </a:extLst>
                </a:gridCol>
                <a:gridCol w="1032222">
                  <a:extLst>
                    <a:ext uri="{9D8B030D-6E8A-4147-A177-3AD203B41FA5}">
                      <a16:colId xmlns:a16="http://schemas.microsoft.com/office/drawing/2014/main" val="745316338"/>
                    </a:ext>
                  </a:extLst>
                </a:gridCol>
              </a:tblGrid>
              <a:tr h="37465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954907"/>
                  </a:ext>
                </a:extLst>
              </a:tr>
              <a:tr h="25082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Had a prostate-specific antigen (PSA) test in the past two years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(age 40 and older)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55%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1998038"/>
                  </a:ext>
                </a:extLst>
              </a:tr>
            </a:tbl>
          </a:graphicData>
        </a:graphic>
      </p:graphicFrame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EB91651-93FA-41FD-A5FC-81F777E94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3261" y="2566369"/>
            <a:ext cx="3752850" cy="2133600"/>
          </a:xfrm>
          <a:prstGeom prst="rect">
            <a:avLst/>
          </a:prstGeom>
        </p:spPr>
      </p:pic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73C0644F-9949-40EB-85A3-F3DBA7A9307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793" y="2547319"/>
            <a:ext cx="3743325" cy="217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67722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107"/>
            <a:ext cx="80010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Oral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33107"/>
            <a:ext cx="8001000" cy="5334785"/>
          </a:xfrm>
        </p:spPr>
        <p:txBody>
          <a:bodyPr>
            <a:normAutofit fontScale="85000" lnSpcReduction="2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5600700" algn="l"/>
              </a:tabLst>
            </a:pPr>
            <a:r>
              <a:rPr lang="en-US" sz="2800" dirty="0">
                <a:latin typeface="Leelawadee" panose="020B0502040204020203" pitchFamily="34" charset="-34"/>
                <a:cs typeface="Leelawadee" panose="020B0502040204020203" pitchFamily="34" charset="-34"/>
              </a:rPr>
              <a:t>56% of adults had visited a dentist or dental clinic in the past year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Leelawadee" panose="020B0502040204020203" pitchFamily="34" charset="-34"/>
              <a:buChar char="−"/>
              <a:tabLst>
                <a:tab pos="5600700" algn="l"/>
              </a:tabLst>
            </a:pPr>
            <a:r>
              <a:rPr lang="en-US" sz="24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Decreasing to 33% of those with incomes less than $25,000</a:t>
            </a:r>
          </a:p>
          <a:p>
            <a:pPr marL="457200" lvl="1" indent="0">
              <a:lnSpc>
                <a:spcPct val="110000"/>
              </a:lnSpc>
              <a:buNone/>
              <a:defRPr/>
            </a:pPr>
            <a:endParaRPr lang="en-US" sz="1800" dirty="0">
              <a:solidFill>
                <a:srgbClr val="00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rgbClr val="000000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65% of adults with dental insurance had been to the dentist in the past year, compared to 52% of those without dental insurance</a:t>
            </a:r>
          </a:p>
          <a:p>
            <a:pPr marL="0" indent="0">
              <a:lnSpc>
                <a:spcPct val="110000"/>
              </a:lnSpc>
              <a:buNone/>
              <a:defRPr/>
            </a:pPr>
            <a:endParaRPr lang="en-US" sz="1800" dirty="0">
              <a:solidFill>
                <a:srgbClr val="00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110000"/>
              </a:lnSpc>
              <a:defRPr/>
            </a:pPr>
            <a:r>
              <a:rPr lang="en-US" sz="2800" dirty="0">
                <a:latin typeface="Leelawadee" panose="020B0502040204020203" pitchFamily="34" charset="-34"/>
                <a:cs typeface="Leelawadee" panose="020B0502040204020203" pitchFamily="34" charset="-34"/>
              </a:rPr>
              <a:t>When asked the main reason for not visiting a dentist in the last year, Perry County adults gave the following responses:	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Cost (30%)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Fear, apprehension, nervousness, pain, and dislike going (26%)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Had dentures (22%)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Did not have/know a dentist (6%)</a:t>
            </a:r>
          </a:p>
          <a:p>
            <a:pPr lvl="1">
              <a:lnSpc>
                <a:spcPct val="11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Etc.</a:t>
            </a:r>
          </a:p>
          <a:p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765879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5289" y="762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4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Oral Health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03917C1-A622-49A8-9D04-1B1EA01F2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0277382"/>
              </p:ext>
            </p:extLst>
          </p:nvPr>
        </p:nvGraphicFramePr>
        <p:xfrm>
          <a:off x="1527327" y="4724400"/>
          <a:ext cx="6085523" cy="106680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822721">
                  <a:extLst>
                    <a:ext uri="{9D8B030D-6E8A-4147-A177-3AD203B41FA5}">
                      <a16:colId xmlns:a16="http://schemas.microsoft.com/office/drawing/2014/main" val="292983182"/>
                    </a:ext>
                  </a:extLst>
                </a:gridCol>
                <a:gridCol w="1087070">
                  <a:extLst>
                    <a:ext uri="{9D8B030D-6E8A-4147-A177-3AD203B41FA5}">
                      <a16:colId xmlns:a16="http://schemas.microsoft.com/office/drawing/2014/main" val="3080153910"/>
                    </a:ext>
                  </a:extLst>
                </a:gridCol>
                <a:gridCol w="1087866">
                  <a:extLst>
                    <a:ext uri="{9D8B030D-6E8A-4147-A177-3AD203B41FA5}">
                      <a16:colId xmlns:a16="http://schemas.microsoft.com/office/drawing/2014/main" val="1138844422"/>
                    </a:ext>
                  </a:extLst>
                </a:gridCol>
                <a:gridCol w="1087866">
                  <a:extLst>
                    <a:ext uri="{9D8B030D-6E8A-4147-A177-3AD203B41FA5}">
                      <a16:colId xmlns:a16="http://schemas.microsoft.com/office/drawing/2014/main" val="3464047909"/>
                    </a:ext>
                  </a:extLst>
                </a:gridCol>
              </a:tblGrid>
              <a:tr h="46863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64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8287608"/>
                  </a:ext>
                </a:extLst>
              </a:tr>
              <a:tr h="22733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Visited a dentist or a dental clinic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(within the past year)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DFE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56%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8469856"/>
                  </a:ext>
                </a:extLst>
              </a:tr>
            </a:tbl>
          </a:graphicData>
        </a:graphic>
      </p:graphicFrame>
      <p:graphicFrame>
        <p:nvGraphicFramePr>
          <p:cNvPr id="5" name="Object 23">
            <a:extLst>
              <a:ext uri="{FF2B5EF4-FFF2-40B4-BE49-F238E27FC236}">
                <a16:creationId xmlns:a16="http://schemas.microsoft.com/office/drawing/2014/main" id="{6540606A-6D2D-4968-8E59-C434F4C4B3C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6312817"/>
              </p:ext>
            </p:extLst>
          </p:nvPr>
        </p:nvGraphicFramePr>
        <p:xfrm>
          <a:off x="486333" y="1172817"/>
          <a:ext cx="8198556" cy="37928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819610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620000" cy="5181600"/>
          </a:xfrm>
          <a:noFill/>
        </p:spPr>
        <p:txBody>
          <a:bodyPr anchor="ctr" anchorCtr="0"/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4400" cap="none" dirty="0">
                <a:solidFill>
                  <a:schemeClr val="accent5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Behaviors</a:t>
            </a:r>
            <a:br>
              <a:rPr lang="en-US" sz="4400" cap="none" dirty="0">
                <a:solidFill>
                  <a:schemeClr val="tx2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Health Status Perceptions</a:t>
            </a:r>
            <a:b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Weight Status</a:t>
            </a:r>
            <a:b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Tobacco Use</a:t>
            </a:r>
            <a:b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Alcohol Consumption</a:t>
            </a:r>
            <a:b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Drug Use</a:t>
            </a:r>
            <a:b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Sexual Behavior</a:t>
            </a:r>
            <a:b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Mental Health </a:t>
            </a:r>
            <a:endParaRPr lang="en-US" sz="4400" cap="none" dirty="0">
              <a:solidFill>
                <a:schemeClr val="accent5">
                  <a:lumMod val="75000"/>
                </a:schemeClr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56082885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165724"/>
          </a:xfr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General health status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43% of Perry County adults rated their health as excellent or very good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18% rated their health as fair or poor</a:t>
            </a:r>
          </a:p>
          <a:p>
            <a:pPr lvl="1">
              <a:lnSpc>
                <a:spcPct val="90000"/>
              </a:lnSpc>
              <a:buNone/>
            </a:pPr>
            <a:endParaRPr lang="en-US" sz="1800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00050" lvl="1" indent="-4000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42% rated their mental health as not good on 4 or more days in the previous month</a:t>
            </a:r>
          </a:p>
          <a:p>
            <a:pPr marL="0" lvl="1" indent="0">
              <a:lnSpc>
                <a:spcPct val="90000"/>
              </a:lnSpc>
              <a:buNone/>
            </a:pPr>
            <a:endParaRPr lang="en-US" sz="1800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00050" lvl="1" indent="-4000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27% reported their physical health was not good on 4 or more days in the previous month</a:t>
            </a:r>
          </a:p>
          <a:p>
            <a:pPr marL="400050" lvl="1" indent="-4000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00050" lvl="1" indent="-4000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37% reported that poor physical or mental health kept them from doing usual activities, such as self-care, work, or recreation for at least one day during the past month</a:t>
            </a:r>
          </a:p>
          <a:p>
            <a:pPr marL="400050" lvl="1" indent="-4000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FF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B2FCEB3-B2BE-4AFA-85D9-1E45A0E8F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Status Perceptions </a:t>
            </a:r>
          </a:p>
        </p:txBody>
      </p:sp>
    </p:spTree>
    <p:extLst>
      <p:ext uri="{BB962C8B-B14F-4D97-AF65-F5344CB8AC3E}">
        <p14:creationId xmlns:p14="http://schemas.microsoft.com/office/powerpoint/2010/main" val="280360021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9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2" name="Rectangle 11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3" name="Rectangle 13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4" name="Rectangle 15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5" name="Rectangle 17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8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3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254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83CE20-03F5-42AC-B537-88CF80745FB3}"/>
              </a:ext>
            </a:extLst>
          </p:cNvPr>
          <p:cNvSpPr/>
          <p:nvPr/>
        </p:nvSpPr>
        <p:spPr>
          <a:xfrm>
            <a:off x="199636" y="4915270"/>
            <a:ext cx="87447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highlight>
                  <a:srgbClr val="FFFF00"/>
                </a:highlight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 </a:t>
            </a:r>
            <a:endParaRPr lang="en-US" sz="1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*Respondents were asked: “Would you say that in general your health is excellent, very good, good, fair or poor?”</a:t>
            </a:r>
            <a:endParaRPr lang="en-US" sz="1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9616FE50-D121-4106-B859-85F4662B3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Status Perceptions </a:t>
            </a:r>
          </a:p>
        </p:txBody>
      </p:sp>
      <p:graphicFrame>
        <p:nvGraphicFramePr>
          <p:cNvPr id="16" name="Chart 15">
            <a:extLst>
              <a:ext uri="{FF2B5EF4-FFF2-40B4-BE49-F238E27FC236}">
                <a16:creationId xmlns:a16="http://schemas.microsoft.com/office/drawing/2014/main" id="{39056CDA-61DE-4BFE-83CD-10229FF0DB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07074449"/>
              </p:ext>
            </p:extLst>
          </p:nvPr>
        </p:nvGraphicFramePr>
        <p:xfrm>
          <a:off x="432148" y="1447800"/>
          <a:ext cx="8229600" cy="36575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982745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9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56" name="Rectangle 11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57" name="Rectangle 13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58" name="Rectangle 15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59" name="Rectangle 17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60" name="Rectangle 19"/>
          <p:cNvSpPr>
            <a:spLocks noChangeArrowheads="1"/>
          </p:cNvSpPr>
          <p:nvPr/>
        </p:nvSpPr>
        <p:spPr bwMode="auto">
          <a:xfrm>
            <a:off x="0" y="2090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6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62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2356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C1EF39F-8A28-42A5-94D2-FD1EF03FD421}"/>
              </a:ext>
            </a:extLst>
          </p:cNvPr>
          <p:cNvSpPr/>
          <p:nvPr/>
        </p:nvSpPr>
        <p:spPr>
          <a:xfrm>
            <a:off x="432148" y="4889361"/>
            <a:ext cx="4572000" cy="553998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indent="11430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indent="11430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‡</a:t>
            </a:r>
            <a:r>
              <a:rPr lang="en-US" sz="1000" i="1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2018 BRFSS</a:t>
            </a:r>
            <a:r>
              <a:rPr lang="en-US" sz="1000" i="1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 as compiled by </a:t>
            </a:r>
            <a:r>
              <a:rPr lang="en-US" sz="1000" i="1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2021 County Health Rankings</a:t>
            </a:r>
            <a:endParaRPr lang="en-US" sz="1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indent="114300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* 2018 BRFSS data </a:t>
            </a:r>
            <a:endParaRPr lang="en-US" sz="1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2977A01-1FC8-4943-BB75-B5D88506D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2148" y="304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Health Status Perceptions 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1FB14D8-401B-4AE7-8A22-4CB2ACEAD4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84720182"/>
              </p:ext>
            </p:extLst>
          </p:nvPr>
        </p:nvGraphicFramePr>
        <p:xfrm>
          <a:off x="603884" y="1600200"/>
          <a:ext cx="7936231" cy="343941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870630">
                  <a:extLst>
                    <a:ext uri="{9D8B030D-6E8A-4147-A177-3AD203B41FA5}">
                      <a16:colId xmlns:a16="http://schemas.microsoft.com/office/drawing/2014/main" val="3255927861"/>
                    </a:ext>
                  </a:extLst>
                </a:gridCol>
                <a:gridCol w="1021867">
                  <a:extLst>
                    <a:ext uri="{9D8B030D-6E8A-4147-A177-3AD203B41FA5}">
                      <a16:colId xmlns:a16="http://schemas.microsoft.com/office/drawing/2014/main" val="647765743"/>
                    </a:ext>
                  </a:extLst>
                </a:gridCol>
                <a:gridCol w="1021867">
                  <a:extLst>
                    <a:ext uri="{9D8B030D-6E8A-4147-A177-3AD203B41FA5}">
                      <a16:colId xmlns:a16="http://schemas.microsoft.com/office/drawing/2014/main" val="733323272"/>
                    </a:ext>
                  </a:extLst>
                </a:gridCol>
                <a:gridCol w="1021867">
                  <a:extLst>
                    <a:ext uri="{9D8B030D-6E8A-4147-A177-3AD203B41FA5}">
                      <a16:colId xmlns:a16="http://schemas.microsoft.com/office/drawing/2014/main" val="398631728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47745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Rated health as excellent or very good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43%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48%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51%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25599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Rated general health as fair or poor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19%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119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Rated mental health as not good on four or more days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(in the past month)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42%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26%*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24%*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21023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Rated physical health as not good on four or more days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(in the past month)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27%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24%*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23%*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11521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Average number of days that mental health was not good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(in the past month)*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7.4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4.8‡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4.1‡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22859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Average number of days that physical health not good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(in the past month)*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5.5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4.1‡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3.7‡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46082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Poor physical or mental health kept them from doing usual activities, such as self-care, work, or recreation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(on at least one day during the past month)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24%*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50"/>
                        </a:spcBef>
                        <a:spcAft>
                          <a:spcPts val="5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24%*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9833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338843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438150" y="199637"/>
            <a:ext cx="8267700" cy="12192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Weight Status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38150" y="1219200"/>
            <a:ext cx="8572500" cy="5262983"/>
          </a:xfrm>
          <a:noFill/>
        </p:spPr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73% of Perry County adults were overweight (26%) or obese (47%) based on body mass index (BMI)</a:t>
            </a:r>
          </a:p>
          <a:p>
            <a:pPr marL="0" indent="0">
              <a:buNone/>
            </a:pPr>
            <a:endParaRPr lang="en-US" sz="16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Adults did the following to lose weight or keep from gaining weight in the past month: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xercised (44%)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At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 less food, fewer calories, or foods low in fat (37%)</a:t>
            </a:r>
          </a:p>
          <a:p>
            <a:pPr lvl="1"/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Drank more water (35%)</a:t>
            </a:r>
          </a:p>
          <a:p>
            <a:pPr lvl="1"/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Ate a low-carb diet (18%)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ook diet pills, powders or liquids without a doctor’s advice (5%)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Etc. </a:t>
            </a:r>
            <a:endParaRPr lang="en-US" sz="2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US" sz="24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>
              <a:buNone/>
            </a:pPr>
            <a:endParaRPr lang="en-US" sz="24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0180" name="Rectangle 7"/>
          <p:cNvSpPr>
            <a:spLocks noChangeArrowheads="1"/>
          </p:cNvSpPr>
          <p:nvPr/>
        </p:nvSpPr>
        <p:spPr bwMode="auto">
          <a:xfrm>
            <a:off x="1257300" y="187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0181" name="Rectangle 10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0182" name="Rectangle 15"/>
          <p:cNvSpPr>
            <a:spLocks noChangeArrowheads="1"/>
          </p:cNvSpPr>
          <p:nvPr/>
        </p:nvSpPr>
        <p:spPr bwMode="auto">
          <a:xfrm>
            <a:off x="0" y="19240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0183" name="Rectangle 21"/>
          <p:cNvSpPr>
            <a:spLocks noChangeArrowheads="1"/>
          </p:cNvSpPr>
          <p:nvPr/>
        </p:nvSpPr>
        <p:spPr bwMode="auto">
          <a:xfrm>
            <a:off x="0" y="18716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0184" name="Rectangle 27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0185" name="Rectangle 2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0186" name="Rectangle 31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9CC7A5D-645E-4D90-811E-A8ABABF7DC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8677434"/>
              </p:ext>
            </p:extLst>
          </p:nvPr>
        </p:nvGraphicFramePr>
        <p:xfrm>
          <a:off x="1257300" y="5382957"/>
          <a:ext cx="6479541" cy="128448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876382">
                  <a:extLst>
                    <a:ext uri="{9D8B030D-6E8A-4147-A177-3AD203B41FA5}">
                      <a16:colId xmlns:a16="http://schemas.microsoft.com/office/drawing/2014/main" val="573796320"/>
                    </a:ext>
                  </a:extLst>
                </a:gridCol>
                <a:gridCol w="1201053">
                  <a:extLst>
                    <a:ext uri="{9D8B030D-6E8A-4147-A177-3AD203B41FA5}">
                      <a16:colId xmlns:a16="http://schemas.microsoft.com/office/drawing/2014/main" val="3395704060"/>
                    </a:ext>
                  </a:extLst>
                </a:gridCol>
                <a:gridCol w="1201053">
                  <a:extLst>
                    <a:ext uri="{9D8B030D-6E8A-4147-A177-3AD203B41FA5}">
                      <a16:colId xmlns:a16="http://schemas.microsoft.com/office/drawing/2014/main" val="3683662640"/>
                    </a:ext>
                  </a:extLst>
                </a:gridCol>
                <a:gridCol w="1201053">
                  <a:extLst>
                    <a:ext uri="{9D8B030D-6E8A-4147-A177-3AD203B41FA5}">
                      <a16:colId xmlns:a16="http://schemas.microsoft.com/office/drawing/2014/main" val="666597492"/>
                    </a:ext>
                  </a:extLst>
                </a:gridCol>
              </a:tblGrid>
              <a:tr h="4310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0929378"/>
                  </a:ext>
                </a:extLst>
              </a:tr>
              <a:tr h="18859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Overweight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(BMI of 25.0 – 29.9)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3020667"/>
                  </a:ext>
                </a:extLst>
              </a:tr>
              <a:tr h="14922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Obese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(includes severely and morbidly obese, BMI of 30.0 and above)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47%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75546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94619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539"/>
            <a:ext cx="8047990" cy="1325563"/>
          </a:xfrm>
        </p:spPr>
        <p:txBody>
          <a:bodyPr/>
          <a:lstStyle/>
          <a:p>
            <a:r>
              <a:rPr lang="en-US" dirty="0">
                <a:solidFill>
                  <a:srgbClr val="4F81BD"/>
                </a:solidFill>
              </a:rPr>
              <a:t>Acknowledgements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81000" y="1353977"/>
            <a:ext cx="8534400" cy="49706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lnSpc>
                <a:spcPct val="80000"/>
              </a:lnSpc>
              <a:buNone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Project Management, </a:t>
            </a:r>
            <a:r>
              <a:rPr lang="en-US" sz="1700" b="1" dirty="0">
                <a:solidFill>
                  <a:prstClr val="black"/>
                </a:solidFill>
              </a:rPr>
              <a:t>Primary Data Collection, Secondary 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Data Collection, </a:t>
            </a:r>
          </a:p>
          <a:p>
            <a:pPr lvl="0">
              <a:lnSpc>
                <a:spcPct val="80000"/>
              </a:lnSpc>
              <a:buNone/>
              <a:defRPr/>
            </a:pPr>
            <a:r>
              <a:rPr lang="en-US" sz="1700" b="1" dirty="0">
                <a:solidFill>
                  <a:prstClr val="black"/>
                </a:solidFill>
              </a:rPr>
              <a:t>a</a:t>
            </a: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nd Report Development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ea typeface="+mn-ea"/>
                <a:cs typeface="+mn-cs"/>
              </a:rPr>
              <a:t>Hospital Council of Northwest Ohio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Emily Gensler, MPH, Community Health Improvement Manager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Mallory Ohneck, MPH, CHES Community Health Improvement Data Manager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Gabrielle MacKinnon, MPH, Community Health Improvement Manager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Jodi Franks, CHES, Graduate Assistant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17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1" i="0" u="none" strike="noStrike" kern="1200" cap="none" spc="0" normalizeH="0" baseline="0" noProof="0" dirty="0">
                <a:ln>
                  <a:noFill/>
                </a:ln>
                <a:solidFill>
                  <a:srgbClr val="4F81BD"/>
                </a:solidFill>
                <a:effectLst/>
                <a:uLnTx/>
                <a:uFillTx/>
                <a:ea typeface="+mn-ea"/>
                <a:cs typeface="+mn-cs"/>
              </a:rPr>
              <a:t>Data Collection &amp; Analysis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Joseph A. Dake, Ph.D., MPH, Professor and Chair, School of Population Health, University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of Toledo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Aaron J. Kruse-</a:t>
            </a:r>
            <a:r>
              <a:rPr kumimoji="0" lang="en-US" sz="17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Diehr</a:t>
            </a:r>
            <a:r>
              <a:rPr kumimoji="0" lang="en-US" sz="17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+mn-ea"/>
                <a:cs typeface="+mn-cs"/>
              </a:rPr>
              <a:t>, PhD, CHES, Consultant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700" dirty="0">
                <a:solidFill>
                  <a:prstClr val="black"/>
                </a:solidFill>
              </a:rPr>
              <a:t>Samantha Schroeder, MPA, Consultant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700" dirty="0">
                <a:effectLst/>
                <a:ea typeface="Cambria" panose="02040503050406030204" pitchFamily="18" charset="0"/>
                <a:cs typeface="Leelawadee" panose="020B0502040204020203" pitchFamily="34" charset="-34"/>
              </a:rPr>
              <a:t>Ohio University’s College of Health Sciences and Professions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1700" dirty="0">
                <a:effectLst/>
                <a:ea typeface="Cambria" panose="02040503050406030204" pitchFamily="18" charset="0"/>
                <a:cs typeface="Leelawadee" panose="020B0502040204020203" pitchFamily="34" charset="-34"/>
              </a:rPr>
              <a:t>Ohio University’s Voinovich School of Leadership and Public Service </a:t>
            </a:r>
            <a:endParaRPr lang="en-US" sz="1700" dirty="0">
              <a:effectLst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961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Weight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  <a:noFill/>
        </p:spPr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14% of adults ate five or more servings of fruits and/or vegetables per day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40% ate three to four servings per day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42% ate one to two servings per day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3% ate zero servings per day </a:t>
            </a:r>
          </a:p>
          <a:p>
            <a:pPr marL="457200" lvl="1" indent="0">
              <a:buNone/>
            </a:pPr>
            <a:r>
              <a:rPr lang="en-US" sz="1800" dirty="0">
                <a:latin typeface="Leelawadee" panose="020B0502040204020203" pitchFamily="34" charset="-34"/>
                <a:cs typeface="Leelawadee" panose="020B0502040204020203" pitchFamily="34" charset="-34"/>
              </a:rPr>
              <a:t>	</a:t>
            </a: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60% of adults engaged in some type of physical activity at least 30 minutes on three or more days per week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19% did not participate in any physical activity in the past week,</a:t>
            </a: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 including 4% who were unable to exercise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US" sz="2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57200" lvl="1" indent="0"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6527092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5"/>
          <p:cNvSpPr>
            <a:spLocks noGrp="1" noChangeArrowheads="1"/>
          </p:cNvSpPr>
          <p:nvPr>
            <p:ph type="title"/>
          </p:nvPr>
        </p:nvSpPr>
        <p:spPr>
          <a:xfrm>
            <a:off x="457196" y="192119"/>
            <a:ext cx="8229600" cy="10668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Weight Status</a:t>
            </a:r>
          </a:p>
        </p:txBody>
      </p:sp>
      <p:sp>
        <p:nvSpPr>
          <p:cNvPr id="52227" name="Rectangle 9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28" name="Rectangle 11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29" name="Rectangle 13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30" name="Rectangle 15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31" name="Rectangle 19"/>
          <p:cNvSpPr>
            <a:spLocks noChangeArrowheads="1"/>
          </p:cNvSpPr>
          <p:nvPr/>
        </p:nvSpPr>
        <p:spPr bwMode="auto">
          <a:xfrm>
            <a:off x="0" y="18621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3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3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3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223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AA83906-A5B8-489B-A5C0-A1A66879237F}"/>
              </a:ext>
            </a:extLst>
          </p:cNvPr>
          <p:cNvSpPr/>
          <p:nvPr/>
        </p:nvSpPr>
        <p:spPr>
          <a:xfrm>
            <a:off x="163689" y="5229749"/>
            <a:ext cx="8991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-457200" algn="l"/>
              </a:tabLst>
            </a:pPr>
            <a:r>
              <a:rPr lang="en-US" sz="1000" i="1" dirty="0"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*Percentages may not equal 100% due to the exclusion of data for those who were classified as underweight</a:t>
            </a:r>
            <a:endParaRPr lang="en-US" sz="1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</p:txBody>
      </p:sp>
      <p:graphicFrame>
        <p:nvGraphicFramePr>
          <p:cNvPr id="15" name="Object 1">
            <a:extLst>
              <a:ext uri="{FF2B5EF4-FFF2-40B4-BE49-F238E27FC236}">
                <a16:creationId xmlns:a16="http://schemas.microsoft.com/office/drawing/2014/main" id="{04F20E33-B53F-4F18-8FEA-1850B22013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2108250"/>
              </p:ext>
            </p:extLst>
          </p:nvPr>
        </p:nvGraphicFramePr>
        <p:xfrm>
          <a:off x="457196" y="1382030"/>
          <a:ext cx="8229600" cy="3644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6064781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Tobacco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168" y="1325562"/>
            <a:ext cx="8229600" cy="5257800"/>
          </a:xfrm>
          <a:noFill/>
        </p:spPr>
        <p:txBody>
          <a:bodyPr/>
          <a:lstStyle/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18% of Perry County adults were current smokers</a:t>
            </a:r>
          </a:p>
          <a:p>
            <a:pPr marL="0" indent="0">
              <a:lnSpc>
                <a:spcPct val="90000"/>
              </a:lnSpc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25% of adults were former smokers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Perry County adults used the following tobacco products in the past year: </a:t>
            </a:r>
          </a:p>
          <a:p>
            <a:pPr lvl="1"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Cigarettes (23%)</a:t>
            </a:r>
          </a:p>
          <a:p>
            <a:pPr lvl="1"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Chewing tobacco, snuff, or snus (13%)</a:t>
            </a:r>
          </a:p>
          <a:p>
            <a:pPr lvl="1"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E-cigarettes/vapes (8%) </a:t>
            </a:r>
          </a:p>
          <a:p>
            <a:pPr lvl="1"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Cigars (3%)</a:t>
            </a:r>
          </a:p>
          <a:p>
            <a:pPr lvl="1"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Little cigars (2%)</a:t>
            </a:r>
          </a:p>
          <a:p>
            <a:pPr lvl="1"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Etc.</a:t>
            </a:r>
          </a:p>
          <a:p>
            <a:pPr marL="457200" lvl="1" indent="0">
              <a:buNone/>
            </a:pPr>
            <a:endParaRPr lang="en-US" sz="17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33% of current smokers had stopped smoking for at least one day in the past year because they were trying to quit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1809953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4"/>
          <p:cNvSpPr>
            <a:spLocks noGrp="1" noChangeArrowheads="1"/>
          </p:cNvSpPr>
          <p:nvPr>
            <p:ph type="title"/>
          </p:nvPr>
        </p:nvSpPr>
        <p:spPr>
          <a:xfrm>
            <a:off x="304799" y="23514"/>
            <a:ext cx="8229600" cy="1143000"/>
          </a:xfrm>
          <a:noFill/>
        </p:spPr>
        <p:txBody>
          <a:bodyPr/>
          <a:lstStyle/>
          <a:p>
            <a:pPr algn="l">
              <a:lnSpc>
                <a:spcPct val="90000"/>
              </a:lnSpc>
            </a:pPr>
            <a:br>
              <a:rPr lang="en-US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Tobacco Use</a:t>
            </a:r>
            <a:br>
              <a:rPr lang="en-US" dirty="0">
                <a:latin typeface="Leelawadee" panose="020B0502040204020203" pitchFamily="34" charset="-34"/>
                <a:cs typeface="Leelawadee" panose="020B0502040204020203" pitchFamily="34" charset="-34"/>
              </a:rPr>
            </a:b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6323" name="Rectangle 9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24" name="Rectangle 11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25" name="Rectangle 13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26" name="Rectangle 15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27" name="Rectangle 19"/>
          <p:cNvSpPr>
            <a:spLocks noChangeArrowheads="1"/>
          </p:cNvSpPr>
          <p:nvPr/>
        </p:nvSpPr>
        <p:spPr bwMode="auto">
          <a:xfrm>
            <a:off x="0" y="1976438"/>
            <a:ext cx="9144000" cy="0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2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2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3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3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633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2EAAAA9-3B2F-4693-814B-5BBBD26EC020}"/>
              </a:ext>
            </a:extLst>
          </p:cNvPr>
          <p:cNvSpPr/>
          <p:nvPr/>
        </p:nvSpPr>
        <p:spPr>
          <a:xfrm>
            <a:off x="681035" y="4238879"/>
            <a:ext cx="74771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807720" algn="l"/>
              </a:tabLst>
            </a:pPr>
            <a:r>
              <a:rPr lang="en-US" sz="800" i="1" dirty="0"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2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  <a:tabLst>
                <a:tab pos="807720" algn="l"/>
              </a:tabLst>
            </a:pPr>
            <a:r>
              <a:rPr lang="en-US" sz="800" i="1" dirty="0"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000" i="1" dirty="0"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Respondents were asked: “Have you smoked at least 100 cigarettes in your entire life? If yes, do you now smoke cigarettes every day, some days or not at all?”</a:t>
            </a:r>
            <a:endParaRPr lang="en-US" sz="1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2A7EBC73-9DAA-44E3-87DC-6EE766A5E5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1138343"/>
              </p:ext>
            </p:extLst>
          </p:nvPr>
        </p:nvGraphicFramePr>
        <p:xfrm>
          <a:off x="1013213" y="4876800"/>
          <a:ext cx="6812772" cy="149352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316601">
                  <a:extLst>
                    <a:ext uri="{9D8B030D-6E8A-4147-A177-3AD203B41FA5}">
                      <a16:colId xmlns:a16="http://schemas.microsoft.com/office/drawing/2014/main" val="901533216"/>
                    </a:ext>
                  </a:extLst>
                </a:gridCol>
                <a:gridCol w="1165112">
                  <a:extLst>
                    <a:ext uri="{9D8B030D-6E8A-4147-A177-3AD203B41FA5}">
                      <a16:colId xmlns:a16="http://schemas.microsoft.com/office/drawing/2014/main" val="2396581201"/>
                    </a:ext>
                  </a:extLst>
                </a:gridCol>
                <a:gridCol w="1165112">
                  <a:extLst>
                    <a:ext uri="{9D8B030D-6E8A-4147-A177-3AD203B41FA5}">
                      <a16:colId xmlns:a16="http://schemas.microsoft.com/office/drawing/2014/main" val="4248076868"/>
                    </a:ext>
                  </a:extLst>
                </a:gridCol>
                <a:gridCol w="1165947">
                  <a:extLst>
                    <a:ext uri="{9D8B030D-6E8A-4147-A177-3AD203B41FA5}">
                      <a16:colId xmlns:a16="http://schemas.microsoft.com/office/drawing/2014/main" val="754880038"/>
                    </a:ext>
                  </a:extLst>
                </a:gridCol>
              </a:tblGrid>
              <a:tr h="389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7006934"/>
                  </a:ext>
                </a:extLst>
              </a:tr>
              <a:tr h="389255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Current smoker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 (smoked on some or all days)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18%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127119"/>
                  </a:ext>
                </a:extLst>
              </a:tr>
              <a:tr h="360680">
                <a:tc>
                  <a:txBody>
                    <a:bodyPr/>
                    <a:lstStyle/>
                    <a:p>
                      <a:pPr marL="0" marR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Former smoker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(smoked 100 cigarettes in lifetime and now do not smoke)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5811019"/>
                  </a:ext>
                </a:extLst>
              </a:tr>
            </a:tbl>
          </a:graphicData>
        </a:graphic>
      </p:graphicFrame>
      <p:graphicFrame>
        <p:nvGraphicFramePr>
          <p:cNvPr id="17" name="Object 1">
            <a:extLst>
              <a:ext uri="{FF2B5EF4-FFF2-40B4-BE49-F238E27FC236}">
                <a16:creationId xmlns:a16="http://schemas.microsoft.com/office/drawing/2014/main" id="{8CC2B7ED-9601-4688-8463-F8CB952158E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3614310"/>
              </p:ext>
            </p:extLst>
          </p:nvPr>
        </p:nvGraphicFramePr>
        <p:xfrm>
          <a:off x="457200" y="1166514"/>
          <a:ext cx="8229600" cy="319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29175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Alcohol Consumption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53% of Perry County adults had at least one alcoholic drink in the past month</a:t>
            </a:r>
          </a:p>
          <a:p>
            <a:pPr>
              <a:buFontTx/>
              <a:buNone/>
            </a:pPr>
            <a:endParaRPr lang="en-US" sz="1800" dirty="0">
              <a:solidFill>
                <a:srgbClr val="FF0066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On the days when they drank, adult drinkers consumed 4.1 drinks on average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Increasing to 6.5 drinks for males</a:t>
            </a:r>
          </a:p>
          <a:p>
            <a:pPr marL="0" indent="0"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21% of all adults were considered binge drinkers</a:t>
            </a:r>
          </a:p>
          <a:p>
            <a:pPr marL="0" indent="0"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14% of current drinkers reported driving a vehicle after having perhaps too much alcohol in the past month</a:t>
            </a:r>
          </a:p>
          <a:p>
            <a:pPr marL="457200" lvl="1" indent="0"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2207112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title"/>
          </p:nvPr>
        </p:nvSpPr>
        <p:spPr>
          <a:xfrm>
            <a:off x="376272" y="21374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Alcohol Consumption</a:t>
            </a:r>
          </a:p>
        </p:txBody>
      </p:sp>
      <p:sp>
        <p:nvSpPr>
          <p:cNvPr id="61443" name="Rectangle 9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44" name="Rectangle 11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45" name="Rectangle 13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46" name="Rectangle 15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47" name="Rectangle 19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4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4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5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145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5A3AF3-18FD-4007-8259-0A6E42F45DF4}"/>
              </a:ext>
            </a:extLst>
          </p:cNvPr>
          <p:cNvSpPr/>
          <p:nvPr/>
        </p:nvSpPr>
        <p:spPr>
          <a:xfrm>
            <a:off x="762000" y="6484314"/>
            <a:ext cx="119936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i="1" dirty="0">
                <a:latin typeface="Leelawadee" panose="020B0502040204020203" pitchFamily="34" charset="-34"/>
                <a:ea typeface="Cambria" panose="02040503050406030204" pitchFamily="18" charset="0"/>
              </a:rPr>
              <a:t>*2018 BRFSS Data</a:t>
            </a:r>
            <a:endParaRPr lang="en-US" sz="1000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7EBFD7ED-5EA1-4932-AFE8-4FD1677DA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88552"/>
              </p:ext>
            </p:extLst>
          </p:nvPr>
        </p:nvGraphicFramePr>
        <p:xfrm>
          <a:off x="838200" y="4564074"/>
          <a:ext cx="7181427" cy="192024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440496">
                  <a:extLst>
                    <a:ext uri="{9D8B030D-6E8A-4147-A177-3AD203B41FA5}">
                      <a16:colId xmlns:a16="http://schemas.microsoft.com/office/drawing/2014/main" val="4156433088"/>
                    </a:ext>
                  </a:extLst>
                </a:gridCol>
                <a:gridCol w="1246977">
                  <a:extLst>
                    <a:ext uri="{9D8B030D-6E8A-4147-A177-3AD203B41FA5}">
                      <a16:colId xmlns:a16="http://schemas.microsoft.com/office/drawing/2014/main" val="2712868889"/>
                    </a:ext>
                  </a:extLst>
                </a:gridCol>
                <a:gridCol w="1246977">
                  <a:extLst>
                    <a:ext uri="{9D8B030D-6E8A-4147-A177-3AD203B41FA5}">
                      <a16:colId xmlns:a16="http://schemas.microsoft.com/office/drawing/2014/main" val="2338313229"/>
                    </a:ext>
                  </a:extLst>
                </a:gridCol>
                <a:gridCol w="1246977">
                  <a:extLst>
                    <a:ext uri="{9D8B030D-6E8A-4147-A177-3AD203B41FA5}">
                      <a16:colId xmlns:a16="http://schemas.microsoft.com/office/drawing/2014/main" val="1577519191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Leelawadee" panose="020B0502040204020203" pitchFamily="34" charset="-34"/>
                        </a:rPr>
                        <a:t>Adult Comparisons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Perry County 2021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Ohio</a:t>
                      </a:r>
                      <a:endParaRPr lang="en-US" sz="140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2019</a:t>
                      </a:r>
                      <a:endParaRPr lang="en-US" sz="140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U.S.</a:t>
                      </a:r>
                      <a:endParaRPr lang="en-US" sz="140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2019</a:t>
                      </a:r>
                      <a:endParaRPr lang="en-US" sz="140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377549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Current drinker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(had at least one drink of alcohol within the past month)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53%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51%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54%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91385801"/>
                  </a:ext>
                </a:extLst>
              </a:tr>
              <a:tr h="345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Leelawadee" panose="020B0502040204020203" pitchFamily="34" charset="-34"/>
                        </a:rPr>
                        <a:t>Binge drinker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 (males having five or more drinks on one occasion, females having four or more drinks on one occasion) 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21%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18%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17%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996862"/>
                  </a:ext>
                </a:extLst>
              </a:tr>
              <a:tr h="2305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Drove after having perhaps too much alcohol to drink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(in the past month) </a:t>
                      </a:r>
                      <a:endParaRPr lang="en-US" sz="1400" dirty="0">
                        <a:effectLst/>
                        <a:latin typeface="Leelawadee" panose="020B0502040204020203" pitchFamily="34" charset="-34"/>
                        <a:ea typeface="Cambria" panose="02040503050406030204" pitchFamily="18" charset="0"/>
                        <a:cs typeface="Leelawadee" panose="020B0502040204020203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4%*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Leelawadee" panose="020B0502040204020203" pitchFamily="34" charset="-34"/>
                        </a:rPr>
                        <a:t>3%*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0327590"/>
                  </a:ext>
                </a:extLst>
              </a:tr>
            </a:tbl>
          </a:graphicData>
        </a:graphic>
      </p:graphicFrame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3106A19B-7885-48CF-8386-2AC9D60970B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760400"/>
              </p:ext>
            </p:extLst>
          </p:nvPr>
        </p:nvGraphicFramePr>
        <p:xfrm>
          <a:off x="538128" y="1150263"/>
          <a:ext cx="7843872" cy="31675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5276982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Drug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399"/>
            <a:ext cx="8229600" cy="5505807"/>
          </a:xfrm>
          <a:noFill/>
        </p:spPr>
        <p:txBody>
          <a:bodyPr/>
          <a:lstStyle/>
          <a:p>
            <a:pPr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Adults reported they and/or an immediate family member/someone in their household used the following in the past six months:</a:t>
            </a:r>
          </a:p>
          <a:p>
            <a:pPr lvl="1">
              <a:defRPr/>
            </a:pPr>
            <a:r>
              <a:rPr lang="en-US" sz="200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Recreational 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marijuana or hashish (17%)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Cannabidiol (CBD) oil (16%)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Wax, oil, or edibles with THC (8%)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Medical marijuana (4%)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Amphetamines, methamphetamine or speed (2%)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Cocaine, crack, or coca leaves (2%)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Heroin/fentanyl (2%)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Bath salts (1%)</a:t>
            </a:r>
          </a:p>
          <a:p>
            <a:pPr lvl="1"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Ecstasy, E, or GHB (1%)</a:t>
            </a:r>
          </a:p>
          <a:p>
            <a:pPr lvl="1">
              <a:defRPr/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ynthetic marijuana/k2 (1%)</a:t>
            </a:r>
          </a:p>
          <a:p>
            <a:pPr marL="0" indent="0">
              <a:buNone/>
            </a:pPr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838615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1396"/>
            <a:ext cx="81534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Drug Use</a:t>
            </a:r>
          </a:p>
        </p:txBody>
      </p:sp>
      <p:sp>
        <p:nvSpPr>
          <p:cNvPr id="65539" name="Rectangle 10"/>
          <p:cNvSpPr>
            <a:spLocks noChangeArrowheads="1"/>
          </p:cNvSpPr>
          <p:nvPr/>
        </p:nvSpPr>
        <p:spPr bwMode="auto">
          <a:xfrm>
            <a:off x="1314450" y="1909763"/>
            <a:ext cx="9144000" cy="0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0" name="Rectangle 17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1" name="Rectangle 20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2" name="Rectangle 22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3" name="Rectangle 25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4" name="Rectangle 27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5" name="Rectangle 30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6" name="Rectangle 32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7" name="Rectangle 34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8" name="Rectangle 36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49" name="Rectangle 38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0" name="Rectangle 40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1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2" name="Rectangle 46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3" name="Rectangle 48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4" name="Rectangle 50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5" name="Rectangle 52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6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7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8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59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556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graphicFrame>
        <p:nvGraphicFramePr>
          <p:cNvPr id="27" name="Object 1">
            <a:extLst>
              <a:ext uri="{FF2B5EF4-FFF2-40B4-BE49-F238E27FC236}">
                <a16:creationId xmlns:a16="http://schemas.microsoft.com/office/drawing/2014/main" id="{2A8DA6F1-D818-4F1B-9814-4A67281A86B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55920"/>
              </p:ext>
            </p:extLst>
          </p:nvPr>
        </p:nvGraphicFramePr>
        <p:xfrm>
          <a:off x="533400" y="1504396"/>
          <a:ext cx="8077200" cy="3372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473466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Drug 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334000"/>
          </a:xfrm>
          <a:noFill/>
        </p:spPr>
        <p:txBody>
          <a:bodyPr/>
          <a:lstStyle/>
          <a:p>
            <a:pPr marR="22860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en-US" sz="2400" dirty="0"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7% of adults reported misusing prescription medication in the past 6 months </a:t>
            </a:r>
          </a:p>
          <a:p>
            <a:pPr marL="0" marR="228600" lvl="0" indent="0">
              <a:spcBef>
                <a:spcPts val="0"/>
              </a:spcBef>
              <a:spcAft>
                <a:spcPts val="0"/>
              </a:spcAft>
              <a:buSzPct val="100000"/>
              <a:buNone/>
              <a:tabLst>
                <a:tab pos="285750" algn="l"/>
              </a:tabLst>
            </a:pPr>
            <a:endParaRPr lang="en-US" sz="2400" dirty="0"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  <a:p>
            <a:pPr marR="228600" lv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285750" algn="l"/>
              </a:tabLst>
            </a:pPr>
            <a:r>
              <a:rPr lang="en-US" sz="2400" dirty="0"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Perry County adults indicated they did the following with their unused prescription medication:</a:t>
            </a:r>
            <a:endParaRPr lang="en-US" sz="2000" dirty="0">
              <a:highlight>
                <a:srgbClr val="FFFF00"/>
              </a:highlight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ook as prescribed (38%)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hrew it in the trash (20%)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K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ept it (16%)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F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lushed it down the toilet (14%)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ook it to the medication collection program (13%)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ook it in on national drug take back day (6%)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K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ept it in a locked cabinet (6%)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ook it to the sheriff’s office (2%)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U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sed drug deactivation pouches (1%)</a:t>
            </a: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G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ave it away (1%)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marR="228600"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  <a:tabLst>
                <a:tab pos="285750" algn="l"/>
              </a:tabLst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637072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Drug Use</a:t>
            </a:r>
          </a:p>
        </p:txBody>
      </p:sp>
      <p:sp>
        <p:nvSpPr>
          <p:cNvPr id="64515" name="Rectangle 10"/>
          <p:cNvSpPr>
            <a:spLocks noChangeArrowheads="1"/>
          </p:cNvSpPr>
          <p:nvPr/>
        </p:nvSpPr>
        <p:spPr bwMode="auto">
          <a:xfrm>
            <a:off x="1314450" y="1681163"/>
            <a:ext cx="9144000" cy="0"/>
          </a:xfrm>
          <a:prstGeom prst="rect">
            <a:avLst/>
          </a:prstGeom>
          <a:solidFill>
            <a:srgbClr val="FF33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16" name="Rectangle 17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17" name="Rectangle 20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18" name="Rectangle 22"/>
          <p:cNvSpPr>
            <a:spLocks noChangeArrowheads="1"/>
          </p:cNvSpPr>
          <p:nvPr/>
        </p:nvSpPr>
        <p:spPr bwMode="auto">
          <a:xfrm>
            <a:off x="0" y="18240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19" name="Rectangle 25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0" name="Rectangle 27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1" name="Rectangle 30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2" name="Rectangle 32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3" name="Rectangle 34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4" name="Rectangle 36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5" name="Rectangle 38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6" name="Rectangle 40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7" name="Rectangle 4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8" name="Rectangle 46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29" name="Rectangle 48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30" name="Rectangle 50"/>
          <p:cNvSpPr>
            <a:spLocks noChangeArrowheads="1"/>
          </p:cNvSpPr>
          <p:nvPr/>
        </p:nvSpPr>
        <p:spPr bwMode="auto">
          <a:xfrm>
            <a:off x="0" y="1909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32" name="Rectangle 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33" name="Rectangle 2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34" name="Rectangle 2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64535" name="Rectangle 2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graphicFrame>
        <p:nvGraphicFramePr>
          <p:cNvPr id="24" name="Object 2">
            <a:extLst>
              <a:ext uri="{FF2B5EF4-FFF2-40B4-BE49-F238E27FC236}">
                <a16:creationId xmlns:a16="http://schemas.microsoft.com/office/drawing/2014/main" id="{70A0D56F-604C-4205-8086-179F65E495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6561326"/>
              </p:ext>
            </p:extLst>
          </p:nvPr>
        </p:nvGraphicFramePr>
        <p:xfrm>
          <a:off x="457200" y="1759225"/>
          <a:ext cx="8000085" cy="334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1921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685" y="152400"/>
            <a:ext cx="7886700" cy="1325563"/>
          </a:xfrm>
        </p:spPr>
        <p:txBody>
          <a:bodyPr/>
          <a:lstStyle/>
          <a:p>
            <a:r>
              <a:rPr lang="en-US" dirty="0">
                <a:solidFill>
                  <a:srgbClr val="4F81BD"/>
                </a:solidFill>
              </a:rPr>
              <a:t>Overview 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637615" y="1289034"/>
            <a:ext cx="4089400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Health Care Coverage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Health Care Access and Utilization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Preventive Medicine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Women’s Health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Men’s Health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Oral Health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Health Status Perceptions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Weight Status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Tobacco Use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Alcohol Consumption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Drug Use</a:t>
            </a:r>
          </a:p>
          <a:p>
            <a:pPr marL="0" marR="0" lvl="0" indent="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23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</a:endParaRPr>
          </a:p>
        </p:txBody>
      </p:sp>
      <p:sp>
        <p:nvSpPr>
          <p:cNvPr id="9" name="Content Placeholder 3"/>
          <p:cNvSpPr txBox="1">
            <a:spLocks/>
          </p:cNvSpPr>
          <p:nvPr/>
        </p:nvSpPr>
        <p:spPr bwMode="auto">
          <a:xfrm>
            <a:off x="4648200" y="1289034"/>
            <a:ext cx="4180840" cy="511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200" dirty="0">
                <a:solidFill>
                  <a:sysClr val="windowText" lastClr="000000"/>
                </a:solidFill>
              </a:rPr>
              <a:t>Sexual Behavior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200" dirty="0">
                <a:solidFill>
                  <a:sysClr val="windowText" lastClr="000000"/>
                </a:solidFill>
              </a:rPr>
              <a:t>Mental Health 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Cardiovascular Health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Cancer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Arthritis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Asthma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Diabetes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Quality of Life 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Social Determinants of Health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200" dirty="0">
                <a:solidFill>
                  <a:sysClr val="windowText" lastClr="000000"/>
                </a:solidFill>
              </a:rPr>
              <a:t>Environmental Conditions</a:t>
            </a:r>
            <a:endParaRPr kumimoji="0" lang="en-US" sz="22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2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Parenting</a:t>
            </a:r>
          </a:p>
        </p:txBody>
      </p:sp>
    </p:spTree>
    <p:extLst>
      <p:ext uri="{BB962C8B-B14F-4D97-AF65-F5344CB8AC3E}">
        <p14:creationId xmlns:p14="http://schemas.microsoft.com/office/powerpoint/2010/main" val="3590365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Sexual Behavior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440362"/>
          </a:xfrm>
        </p:spPr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ea typeface="Times New Roman" panose="02020603050405020304" pitchFamily="18" charset="0"/>
              </a:rPr>
              <a:t>72% of adults had sexual intercourse in the past year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5% of adults reported they had intercourse with more than one partner in the past year</a:t>
            </a:r>
          </a:p>
          <a:p>
            <a:pPr marL="457200" lvl="1" indent="0">
              <a:buNone/>
            </a:pPr>
            <a:endParaRPr lang="en-US" sz="1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0"/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Adults used the following methods of birth control: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hey or their partner were too old to get pregnant (16%)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ale sterilization (vasectomy) (15%)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irth control pills, any kind (14%)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ale or female condoms (12%)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ithdrawal (12%)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Fe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male sterilization (tubes tied) (10%)</a:t>
            </a:r>
          </a:p>
          <a:p>
            <a:pPr lvl="1"/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IUD (e.g., Mirena) (6%)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ontraceptive implant (e.g., Nexplanon) (6%)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H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ysterectomy (3%)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Etc. </a:t>
            </a:r>
            <a:endParaRPr lang="en-US" sz="2000" dirty="0">
              <a:effectLst/>
              <a:latin typeface="Leelawadee" panose="020B0502040204020203" pitchFamily="34" charset="-34"/>
              <a:ea typeface="Times New Roman" panose="02020603050405020304" pitchFamily="18" charset="0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32452472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0" name="Rectangle 7"/>
          <p:cNvSpPr>
            <a:spLocks noChangeArrowheads="1"/>
          </p:cNvSpPr>
          <p:nvPr/>
        </p:nvSpPr>
        <p:spPr bwMode="auto">
          <a:xfrm>
            <a:off x="1447800" y="2057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01" name="Rectangle 3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02" name="Rectangle 8"/>
          <p:cNvSpPr>
            <a:spLocks noChangeArrowheads="1"/>
          </p:cNvSpPr>
          <p:nvPr/>
        </p:nvSpPr>
        <p:spPr bwMode="auto">
          <a:xfrm>
            <a:off x="0" y="21002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03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04" name="Rectangle 16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05" name="Rectangle 18"/>
          <p:cNvSpPr>
            <a:spLocks noChangeArrowheads="1"/>
          </p:cNvSpPr>
          <p:nvPr/>
        </p:nvSpPr>
        <p:spPr bwMode="auto">
          <a:xfrm>
            <a:off x="0" y="21288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06" name="Rectangle 20"/>
          <p:cNvSpPr>
            <a:spLocks noChangeArrowheads="1"/>
          </p:cNvSpPr>
          <p:nvPr/>
        </p:nvSpPr>
        <p:spPr bwMode="auto">
          <a:xfrm>
            <a:off x="-152400" y="172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09" name="Rectangle 26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10" name="Rectangle 28"/>
          <p:cNvSpPr>
            <a:spLocks noChangeArrowheads="1"/>
          </p:cNvSpPr>
          <p:nvPr/>
        </p:nvSpPr>
        <p:spPr bwMode="auto">
          <a:xfrm>
            <a:off x="0" y="2052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11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12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13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80914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Sexual Behavior 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C283E2-4BA3-4214-B2A0-9EEE92A5B693}"/>
              </a:ext>
            </a:extLst>
          </p:cNvPr>
          <p:cNvSpPr/>
          <p:nvPr/>
        </p:nvSpPr>
        <p:spPr>
          <a:xfrm>
            <a:off x="457199" y="5421153"/>
            <a:ext cx="8229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400050" algn="ctr">
              <a:spcBef>
                <a:spcPts val="0"/>
              </a:spcBef>
              <a:spcAft>
                <a:spcPts val="0"/>
              </a:spcAft>
            </a:pPr>
            <a:r>
              <a:rPr lang="en-US" sz="1000" i="1" dirty="0"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*Respondents were asked: “During the past 12 months, with how many different people have you had sexual intercourse?”</a:t>
            </a:r>
            <a:endParaRPr lang="en-US" sz="1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</p:txBody>
      </p:sp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9BC945DF-F27B-4BDE-BF53-B963BEFA909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6437597"/>
              </p:ext>
            </p:extLst>
          </p:nvPr>
        </p:nvGraphicFramePr>
        <p:xfrm>
          <a:off x="457199" y="1518524"/>
          <a:ext cx="8040510" cy="38209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8945017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Mental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20% of adults felt so sad and hopeless everyday for two weeks or more in a row that they stopped doing usual activities</a:t>
            </a:r>
          </a:p>
          <a:p>
            <a:pPr marL="0" indent="0"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5829300" algn="l"/>
              </a:tabLst>
            </a:pPr>
            <a:r>
              <a:rPr lang="en-US" sz="2400" dirty="0"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32% of adults were told they had a depressive disorder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100000"/>
              <a:buNone/>
              <a:tabLst>
                <a:tab pos="5829300" algn="l"/>
              </a:tabLst>
            </a:pPr>
            <a:endParaRPr lang="en-US" sz="2400" dirty="0">
              <a:latin typeface="Leelawadee" panose="020B0502040204020203" pitchFamily="34" charset="-34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8% of adults considered attempting suicide in the past year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No adults (0%) reported attempting suicide in the past year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ct val="100000"/>
              <a:buNone/>
              <a:tabLst>
                <a:tab pos="5829300" algn="l"/>
              </a:tabLst>
            </a:pPr>
            <a:endParaRPr lang="en-US" sz="2400" dirty="0">
              <a:latin typeface="Leelawadee" panose="020B0502040204020203" pitchFamily="34" charset="-34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lvl="0" indent="0"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5799620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5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Adult Mental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2"/>
          </a:xfrm>
        </p:spPr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Adults indicated the following caused them anxiety, stress, or depression: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J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ob stress (39%)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inancial stress (33%)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urrent news/political environment (31%)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D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eath of close family member or friend (25%)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ick family member (22%)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arital/dating relationships (20%)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P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overty/no money (19%)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Etc. </a:t>
            </a:r>
          </a:p>
          <a:p>
            <a:pPr marL="457200" lvl="1" indent="0">
              <a:buNone/>
            </a:pPr>
            <a:endParaRPr lang="en-US" sz="2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15% of adults used a program or service to help with depression, anxiety, or other emotional problems for themselves or a loved one</a:t>
            </a:r>
          </a:p>
          <a:p>
            <a:pPr marL="0" indent="0"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9241587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620000" cy="5181600"/>
          </a:xfrm>
          <a:noFill/>
        </p:spPr>
        <p:txBody>
          <a:bodyPr anchor="ctr" anchorCtr="0"/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4400" cap="none" dirty="0">
                <a:solidFill>
                  <a:schemeClr val="accent2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Chronic Disease </a:t>
            </a:r>
            <a:br>
              <a:rPr lang="en-US" sz="4400" cap="none" dirty="0">
                <a:solidFill>
                  <a:schemeClr val="tx2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Cardiovascular Health</a:t>
            </a:r>
            <a:b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Cancer</a:t>
            </a:r>
            <a:b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Arthritis</a:t>
            </a:r>
            <a:b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Asthma</a:t>
            </a:r>
            <a:b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Diabetes</a:t>
            </a:r>
            <a:b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2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Quality of Life</a:t>
            </a:r>
            <a:endParaRPr lang="en-US" sz="4400" cap="none" dirty="0">
              <a:solidFill>
                <a:schemeClr val="accent2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91422928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Cardiovascular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1649"/>
            <a:ext cx="8229600" cy="4826751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7% reported they had survived a heart attack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Increasing to 11% of those over the age of 65</a:t>
            </a:r>
          </a:p>
          <a:p>
            <a:pPr lvl="1">
              <a:lnSpc>
                <a:spcPct val="90000"/>
              </a:lnSpc>
              <a:buFontTx/>
              <a:buNone/>
              <a:defRPr/>
            </a:pPr>
            <a:endParaRPr lang="en-US" sz="1800" dirty="0">
              <a:solidFill>
                <a:srgbClr val="C00000"/>
              </a:solidFill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5% reported they had survived a stroke</a:t>
            </a:r>
          </a:p>
          <a:p>
            <a:pPr marL="457200" lvl="1" indent="0">
              <a:lnSpc>
                <a:spcPct val="90000"/>
              </a:lnSpc>
              <a:buNone/>
              <a:defRPr/>
            </a:pPr>
            <a:endParaRPr lang="en-US" sz="1800" dirty="0">
              <a:solidFill>
                <a:srgbClr val="C0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7% reported they were diagnosed with angina or coronary heart disease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Increasing to 14% of males</a:t>
            </a:r>
          </a:p>
          <a:p>
            <a:pPr marL="0" indent="0">
              <a:lnSpc>
                <a:spcPct val="90000"/>
              </a:lnSpc>
              <a:buNone/>
              <a:defRPr/>
            </a:pPr>
            <a:endParaRPr lang="en-US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38% were diagnosed with high blood pressure</a:t>
            </a:r>
          </a:p>
          <a:p>
            <a:pPr marL="0" lvl="0" indent="0">
              <a:buNone/>
            </a:pPr>
            <a:endParaRPr lang="en-US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80000"/>
              </a:lnSpc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38% were diagnosed with high blood cholesterol</a:t>
            </a:r>
          </a:p>
          <a:p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869483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3025" y="218303"/>
            <a:ext cx="8229600" cy="1143000"/>
          </a:xfrm>
          <a:noFill/>
        </p:spPr>
        <p:txBody>
          <a:bodyPr/>
          <a:lstStyle/>
          <a:p>
            <a:pPr algn="l"/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Cardiovascular Health</a:t>
            </a:r>
          </a:p>
        </p:txBody>
      </p:sp>
      <p:sp>
        <p:nvSpPr>
          <p:cNvPr id="36867" name="Rectangle 8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68" name="Rectangle 10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69" name="Rectangle 12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70" name="Rectangle 14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71" name="Rectangle 16"/>
          <p:cNvSpPr>
            <a:spLocks noChangeArrowheads="1"/>
          </p:cNvSpPr>
          <p:nvPr/>
        </p:nvSpPr>
        <p:spPr bwMode="auto">
          <a:xfrm>
            <a:off x="0" y="20145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7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73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74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sp>
        <p:nvSpPr>
          <p:cNvPr id="36875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eaLnBrk="0" hangingPunct="0"/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4858611-3E23-44DB-8621-37064D0A78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8069652"/>
              </p:ext>
            </p:extLst>
          </p:nvPr>
        </p:nvGraphicFramePr>
        <p:xfrm>
          <a:off x="990600" y="4040896"/>
          <a:ext cx="7044690" cy="2598801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3959742">
                  <a:extLst>
                    <a:ext uri="{9D8B030D-6E8A-4147-A177-3AD203B41FA5}">
                      <a16:colId xmlns:a16="http://schemas.microsoft.com/office/drawing/2014/main" val="276296134"/>
                    </a:ext>
                  </a:extLst>
                </a:gridCol>
                <a:gridCol w="1028316">
                  <a:extLst>
                    <a:ext uri="{9D8B030D-6E8A-4147-A177-3AD203B41FA5}">
                      <a16:colId xmlns:a16="http://schemas.microsoft.com/office/drawing/2014/main" val="1139662406"/>
                    </a:ext>
                  </a:extLst>
                </a:gridCol>
                <a:gridCol w="1028316">
                  <a:extLst>
                    <a:ext uri="{9D8B030D-6E8A-4147-A177-3AD203B41FA5}">
                      <a16:colId xmlns:a16="http://schemas.microsoft.com/office/drawing/2014/main" val="2601185720"/>
                    </a:ext>
                  </a:extLst>
                </a:gridCol>
                <a:gridCol w="1028316">
                  <a:extLst>
                    <a:ext uri="{9D8B030D-6E8A-4147-A177-3AD203B41FA5}">
                      <a16:colId xmlns:a16="http://schemas.microsoft.com/office/drawing/2014/main" val="3351956853"/>
                    </a:ext>
                  </a:extLst>
                </a:gridCol>
              </a:tblGrid>
              <a:tr h="3505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35623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Had angina or coronary heart disease 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3129019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Had a heart attack  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4824826"/>
                  </a:ext>
                </a:extLst>
              </a:tr>
              <a:tr h="127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Had a stroke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5%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4%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6187579"/>
                  </a:ext>
                </a:extLst>
              </a:tr>
              <a:tr h="12636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Had been diagnosed with high blood pressure  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844492"/>
                  </a:ext>
                </a:extLst>
              </a:tr>
              <a:tr h="1543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Had been diagnosed with high blood cholesterol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38%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33%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7874553"/>
                  </a:ext>
                </a:extLst>
              </a:tr>
              <a:tr h="1917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Had their blood cholesterol checked within the last five years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72%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85%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87%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926349"/>
                  </a:ext>
                </a:extLst>
              </a:tr>
            </a:tbl>
          </a:graphicData>
        </a:graphic>
      </p:graphicFrame>
      <p:graphicFrame>
        <p:nvGraphicFramePr>
          <p:cNvPr id="14" name="Object 1">
            <a:extLst>
              <a:ext uri="{FF2B5EF4-FFF2-40B4-BE49-F238E27FC236}">
                <a16:creationId xmlns:a16="http://schemas.microsoft.com/office/drawing/2014/main" id="{458418D5-B2C3-4655-80A4-266D753687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6764567"/>
              </p:ext>
            </p:extLst>
          </p:nvPr>
        </p:nvGraphicFramePr>
        <p:xfrm>
          <a:off x="643890" y="1314841"/>
          <a:ext cx="7391400" cy="27260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3645879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4778"/>
            <a:ext cx="8229600" cy="5413222"/>
          </a:xfrm>
        </p:spPr>
        <p:txBody>
          <a:bodyPr/>
          <a:lstStyle/>
          <a:p>
            <a:pPr lvl="0">
              <a:spcBef>
                <a:spcPts val="0"/>
              </a:spcBef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13% of Perry County adults were diagnosed with cancer at some point in their lives</a:t>
            </a:r>
          </a:p>
          <a:p>
            <a:pPr marL="0" lvl="0" indent="0">
              <a:spcBef>
                <a:spcPts val="0"/>
              </a:spcBef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57200" lvl="1" indent="0">
              <a:buNone/>
              <a:defRPr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AF50D2A-A677-4E41-99FC-BB82255A7C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62187" y="2590800"/>
            <a:ext cx="4619625" cy="345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0952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Arthritis</a:t>
            </a:r>
          </a:p>
        </p:txBody>
      </p:sp>
      <p:graphicFrame>
        <p:nvGraphicFramePr>
          <p:cNvPr id="5" name="Object 44">
            <a:extLst>
              <a:ext uri="{FF2B5EF4-FFF2-40B4-BE49-F238E27FC236}">
                <a16:creationId xmlns:a16="http://schemas.microsoft.com/office/drawing/2014/main" id="{C71847D5-D10B-4B5D-81C3-48CF54226F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4835694"/>
              </p:ext>
            </p:extLst>
          </p:nvPr>
        </p:nvGraphicFramePr>
        <p:xfrm>
          <a:off x="495299" y="1371600"/>
          <a:ext cx="7848600" cy="3352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553AC165-ADD8-42F1-9181-E14CA1C36F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0528884"/>
              </p:ext>
            </p:extLst>
          </p:nvPr>
        </p:nvGraphicFramePr>
        <p:xfrm>
          <a:off x="1447800" y="5105400"/>
          <a:ext cx="5638800" cy="100965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488809">
                  <a:extLst>
                    <a:ext uri="{9D8B030D-6E8A-4147-A177-3AD203B41FA5}">
                      <a16:colId xmlns:a16="http://schemas.microsoft.com/office/drawing/2014/main" val="1445704098"/>
                    </a:ext>
                  </a:extLst>
                </a:gridCol>
                <a:gridCol w="1049507">
                  <a:extLst>
                    <a:ext uri="{9D8B030D-6E8A-4147-A177-3AD203B41FA5}">
                      <a16:colId xmlns:a16="http://schemas.microsoft.com/office/drawing/2014/main" val="3963322130"/>
                    </a:ext>
                  </a:extLst>
                </a:gridCol>
                <a:gridCol w="1050242">
                  <a:extLst>
                    <a:ext uri="{9D8B030D-6E8A-4147-A177-3AD203B41FA5}">
                      <a16:colId xmlns:a16="http://schemas.microsoft.com/office/drawing/2014/main" val="1829098629"/>
                    </a:ext>
                  </a:extLst>
                </a:gridCol>
                <a:gridCol w="1050242">
                  <a:extLst>
                    <a:ext uri="{9D8B030D-6E8A-4147-A177-3AD203B41FA5}">
                      <a16:colId xmlns:a16="http://schemas.microsoft.com/office/drawing/2014/main" val="3280993860"/>
                    </a:ext>
                  </a:extLst>
                </a:gridCol>
              </a:tblGrid>
              <a:tr h="42735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84487224"/>
                  </a:ext>
                </a:extLst>
              </a:tr>
              <a:tr h="36957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Diagnosed with arthritis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31%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26%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75204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061646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Asthma</a:t>
            </a:r>
          </a:p>
        </p:txBody>
      </p:sp>
      <p:graphicFrame>
        <p:nvGraphicFramePr>
          <p:cNvPr id="5" name="Object 44">
            <a:extLst>
              <a:ext uri="{FF2B5EF4-FFF2-40B4-BE49-F238E27FC236}">
                <a16:creationId xmlns:a16="http://schemas.microsoft.com/office/drawing/2014/main" id="{2D525776-0856-475A-91CF-93777AA965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4537840"/>
              </p:ext>
            </p:extLst>
          </p:nvPr>
        </p:nvGraphicFramePr>
        <p:xfrm>
          <a:off x="571500" y="1383771"/>
          <a:ext cx="8001000" cy="3519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283FFC8-2B8A-4A30-B59B-892B849EF2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2955362"/>
              </p:ext>
            </p:extLst>
          </p:nvPr>
        </p:nvGraphicFramePr>
        <p:xfrm>
          <a:off x="1561465" y="5257800"/>
          <a:ext cx="6021069" cy="92329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569235">
                  <a:extLst>
                    <a:ext uri="{9D8B030D-6E8A-4147-A177-3AD203B41FA5}">
                      <a16:colId xmlns:a16="http://schemas.microsoft.com/office/drawing/2014/main" val="3028730569"/>
                    </a:ext>
                  </a:extLst>
                </a:gridCol>
                <a:gridCol w="1150054">
                  <a:extLst>
                    <a:ext uri="{9D8B030D-6E8A-4147-A177-3AD203B41FA5}">
                      <a16:colId xmlns:a16="http://schemas.microsoft.com/office/drawing/2014/main" val="2445690891"/>
                    </a:ext>
                  </a:extLst>
                </a:gridCol>
                <a:gridCol w="1150890">
                  <a:extLst>
                    <a:ext uri="{9D8B030D-6E8A-4147-A177-3AD203B41FA5}">
                      <a16:colId xmlns:a16="http://schemas.microsoft.com/office/drawing/2014/main" val="1242321653"/>
                    </a:ext>
                  </a:extLst>
                </a:gridCol>
                <a:gridCol w="1150890">
                  <a:extLst>
                    <a:ext uri="{9D8B030D-6E8A-4147-A177-3AD203B41FA5}">
                      <a16:colId xmlns:a16="http://schemas.microsoft.com/office/drawing/2014/main" val="3022689955"/>
                    </a:ext>
                  </a:extLst>
                </a:gridCol>
              </a:tblGrid>
              <a:tr h="306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8646413"/>
                  </a:ext>
                </a:extLst>
              </a:tr>
              <a:tr h="28321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Diagnosed with asthma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16%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15%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05565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68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153400" cy="1143000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Methodology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077200" cy="4419600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Design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Written surveys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Instrument Development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Majority of questions from national surveys (BRFSS)</a:t>
            </a:r>
          </a:p>
          <a:p>
            <a:pPr lvl="1">
              <a:lnSpc>
                <a:spcPct val="90000"/>
              </a:lnSpc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>
              <a:lnSpc>
                <a:spcPct val="90000"/>
              </a:lnSpc>
            </a:pPr>
            <a:r>
              <a:rPr lang="en-US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Procedure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2-wave mailing campaign 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Advance wave</a:t>
            </a:r>
          </a:p>
          <a:p>
            <a:pPr lvl="2">
              <a:lnSpc>
                <a:spcPct val="90000"/>
              </a:lnSpc>
            </a:pPr>
            <a:r>
              <a:rPr lang="en-US" sz="1600" dirty="0">
                <a:latin typeface="Leelawadee" panose="020B0502040204020203" pitchFamily="34" charset="-34"/>
                <a:cs typeface="Leelawadee" panose="020B0502040204020203" pitchFamily="34" charset="-34"/>
              </a:rPr>
              <a:t>First wave 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Gift card drawing 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1">
              <a:lnSpc>
                <a:spcPct val="90000"/>
              </a:lnSpc>
              <a:buFontTx/>
              <a:buNone/>
            </a:pPr>
            <a:endParaRPr lang="en-US" sz="2000" dirty="0">
              <a:solidFill>
                <a:srgbClr val="FF33CC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415850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Diabetes 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18A3F03-05AA-4A56-A223-0289840C48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2996240"/>
              </p:ext>
            </p:extLst>
          </p:nvPr>
        </p:nvGraphicFramePr>
        <p:xfrm>
          <a:off x="1183004" y="4876482"/>
          <a:ext cx="6549391" cy="1706880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983756">
                  <a:extLst>
                    <a:ext uri="{9D8B030D-6E8A-4147-A177-3AD203B41FA5}">
                      <a16:colId xmlns:a16="http://schemas.microsoft.com/office/drawing/2014/main" val="2039450603"/>
                    </a:ext>
                  </a:extLst>
                </a:gridCol>
                <a:gridCol w="1188545">
                  <a:extLst>
                    <a:ext uri="{9D8B030D-6E8A-4147-A177-3AD203B41FA5}">
                      <a16:colId xmlns:a16="http://schemas.microsoft.com/office/drawing/2014/main" val="645787205"/>
                    </a:ext>
                  </a:extLst>
                </a:gridCol>
                <a:gridCol w="1188545">
                  <a:extLst>
                    <a:ext uri="{9D8B030D-6E8A-4147-A177-3AD203B41FA5}">
                      <a16:colId xmlns:a16="http://schemas.microsoft.com/office/drawing/2014/main" val="1725325858"/>
                    </a:ext>
                  </a:extLst>
                </a:gridCol>
                <a:gridCol w="1188545">
                  <a:extLst>
                    <a:ext uri="{9D8B030D-6E8A-4147-A177-3AD203B41FA5}">
                      <a16:colId xmlns:a16="http://schemas.microsoft.com/office/drawing/2014/main" val="578596627"/>
                    </a:ext>
                  </a:extLst>
                </a:gridCol>
              </a:tblGrid>
              <a:tr h="47434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Adult Comparisons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Perry County 2021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Ohio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U.S.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40821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Ever been told by a doctor they have diabetes 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(not pregnancy-related)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11%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4692047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solidFill>
                            <a:srgbClr val="000000"/>
                          </a:solidFill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Had been diagnosed with pre-diabetes or borderline diabetes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DBD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140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Leelawadee" panose="020B0502040204020203" pitchFamily="34" charset="-34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2%</a:t>
                      </a:r>
                      <a:endParaRPr lang="en-US" sz="1400" dirty="0"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266738"/>
                  </a:ext>
                </a:extLst>
              </a:tr>
            </a:tbl>
          </a:graphicData>
        </a:graphic>
      </p:graphicFrame>
      <p:graphicFrame>
        <p:nvGraphicFramePr>
          <p:cNvPr id="6" name="Object 15">
            <a:extLst>
              <a:ext uri="{FF2B5EF4-FFF2-40B4-BE49-F238E27FC236}">
                <a16:creationId xmlns:a16="http://schemas.microsoft.com/office/drawing/2014/main" id="{CB63B5FA-E24D-472F-9C07-36BE3BF54FC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089729"/>
              </p:ext>
            </p:extLst>
          </p:nvPr>
        </p:nvGraphicFramePr>
        <p:xfrm>
          <a:off x="457200" y="1471576"/>
          <a:ext cx="8001000" cy="31766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7196485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Quality of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23% of adults reported they were limited in some way because of a physical, mental or emotional problem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Increasing to 43% of those with incomes less than $25,000</a:t>
            </a:r>
          </a:p>
          <a:p>
            <a:pPr marL="457200" lvl="1" indent="0">
              <a:lnSpc>
                <a:spcPct val="80000"/>
              </a:lnSpc>
              <a:spcBef>
                <a:spcPts val="0"/>
              </a:spcBef>
              <a:buNone/>
            </a:pPr>
            <a:endParaRPr lang="en-US" sz="1800" dirty="0">
              <a:solidFill>
                <a:srgbClr val="000000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0">
              <a:spcBef>
                <a:spcPts val="0"/>
              </a:spcBef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Among those who were limited in some way, the following most limiting problems or impairments were: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Back or neck problems (71%)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Arthritis/rheumatism (40%)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Chronic pain (30%)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Walking problems (30%)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Stress, depression, anxiety, or emotional problems (24%)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Other physical disability (24%)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Fractures, bone/joint injuries (22%)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Eye/vision problems (18%)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Sleep problems (17%)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Etc. 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endParaRPr lang="en-US" sz="2000" dirty="0">
              <a:highlight>
                <a:srgbClr val="FFFF00"/>
              </a:highlight>
              <a:latin typeface="Leelawadee" panose="020B0502040204020203" pitchFamily="34" charset="-34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endParaRPr lang="en-US" sz="20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342161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Quality of Life</a:t>
            </a:r>
          </a:p>
        </p:txBody>
      </p:sp>
      <p:graphicFrame>
        <p:nvGraphicFramePr>
          <p:cNvPr id="4" name="Object 1">
            <a:extLst>
              <a:ext uri="{FF2B5EF4-FFF2-40B4-BE49-F238E27FC236}">
                <a16:creationId xmlns:a16="http://schemas.microsoft.com/office/drawing/2014/main" id="{B5364B7D-7ACA-4783-9E09-5A3B23E629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282096"/>
              </p:ext>
            </p:extLst>
          </p:nvPr>
        </p:nvGraphicFramePr>
        <p:xfrm>
          <a:off x="437444" y="1448682"/>
          <a:ext cx="8305800" cy="34277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458475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762000"/>
            <a:ext cx="7620000" cy="5181600"/>
          </a:xfrm>
          <a:noFill/>
        </p:spPr>
        <p:txBody>
          <a:bodyPr anchor="ctr" anchorCtr="0"/>
          <a:lstStyle/>
          <a:p>
            <a:pPr lvl="0" algn="ctr">
              <a:lnSpc>
                <a:spcPct val="150000"/>
              </a:lnSpc>
              <a:spcBef>
                <a:spcPct val="20000"/>
              </a:spcBef>
              <a:defRPr/>
            </a:pPr>
            <a:r>
              <a:rPr lang="en-US" sz="4400" cap="none" dirty="0">
                <a:solidFill>
                  <a:schemeClr val="accent3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Social Conditions</a:t>
            </a:r>
            <a:br>
              <a:rPr lang="en-US" sz="4400" cap="none" dirty="0">
                <a:solidFill>
                  <a:schemeClr val="tx2">
                    <a:lumMod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3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Social Determinants of Health</a:t>
            </a:r>
            <a:br>
              <a:rPr lang="en-US" sz="2400" cap="none" dirty="0">
                <a:solidFill>
                  <a:schemeClr val="accent3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3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Environmental Conditions</a:t>
            </a:r>
            <a:br>
              <a:rPr lang="en-US" sz="2400" cap="none" dirty="0">
                <a:solidFill>
                  <a:schemeClr val="accent3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</a:br>
            <a:r>
              <a:rPr lang="en-US" sz="2400" cap="none" dirty="0">
                <a:solidFill>
                  <a:schemeClr val="accent3"/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Parenting</a:t>
            </a:r>
            <a:endParaRPr lang="en-US" sz="4400" cap="none" dirty="0">
              <a:solidFill>
                <a:schemeClr val="accent3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7309956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04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Social Determinants of Health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/>
          <a:lstStyle/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R="57150" lv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807720" algn="l"/>
              </a:tabLst>
            </a:pPr>
            <a:r>
              <a:rPr lang="en-US" sz="2400" dirty="0"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Adults experienced the following food insecurity issues during the past year: </a:t>
            </a:r>
          </a:p>
          <a:p>
            <a:pPr marR="57150" lvl="1">
              <a:spcBef>
                <a:spcPts val="0"/>
              </a:spcBef>
              <a:spcAft>
                <a:spcPts val="0"/>
              </a:spcAft>
              <a:buSzPct val="100000"/>
              <a:buFontTx/>
              <a:buChar char="−"/>
              <a:tabLst>
                <a:tab pos="807720" algn="l"/>
              </a:tabLst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H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ad to choose between paying bills and buying food (8%)</a:t>
            </a:r>
          </a:p>
          <a:p>
            <a:pPr marR="57150" lvl="1">
              <a:spcBef>
                <a:spcPts val="0"/>
              </a:spcBef>
              <a:spcAft>
                <a:spcPts val="0"/>
              </a:spcAft>
              <a:buSzPct val="100000"/>
              <a:buFontTx/>
              <a:buChar char="−"/>
              <a:tabLst>
                <a:tab pos="807720" algn="l"/>
              </a:tabLst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F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ood assistance was cut (6%)</a:t>
            </a:r>
          </a:p>
          <a:p>
            <a:pPr marR="57150" lvl="1">
              <a:spcBef>
                <a:spcPts val="0"/>
              </a:spcBef>
              <a:spcAft>
                <a:spcPts val="0"/>
              </a:spcAft>
              <a:buSzPct val="100000"/>
              <a:buFontTx/>
              <a:buChar char="−"/>
              <a:tabLst>
                <a:tab pos="807720" algn="l"/>
              </a:tabLst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L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oss of income led to food insecurity issues (3%)</a:t>
            </a:r>
          </a:p>
          <a:p>
            <a:pPr marR="57150" lvl="1">
              <a:spcBef>
                <a:spcPts val="0"/>
              </a:spcBef>
              <a:spcAft>
                <a:spcPts val="0"/>
              </a:spcAft>
              <a:buSzPct val="100000"/>
              <a:buFontTx/>
              <a:buChar char="−"/>
              <a:tabLst>
                <a:tab pos="807720" algn="l"/>
              </a:tabLst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Worried food would run out (2%)</a:t>
            </a:r>
          </a:p>
          <a:p>
            <a:pPr marR="57150" lvl="1">
              <a:spcBef>
                <a:spcPts val="0"/>
              </a:spcBef>
              <a:spcAft>
                <a:spcPts val="0"/>
              </a:spcAft>
              <a:buSzPct val="100000"/>
              <a:buFontTx/>
              <a:buChar char="−"/>
              <a:tabLst>
                <a:tab pos="807720" algn="l"/>
              </a:tabLst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ere hungry but did not eat because they did not have money for food (1%)</a:t>
            </a:r>
            <a:b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</a:br>
            <a:endParaRPr lang="en-US" sz="2000" dirty="0"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5715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  <a:tabLst>
                <a:tab pos="807720" algn="l"/>
              </a:tabLst>
            </a:pPr>
            <a:r>
              <a:rPr lang="en-US" sz="2400" dirty="0"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5% of Perry County adults experienced more than one food insecurity issue in the past year</a:t>
            </a:r>
            <a:endParaRPr lang="en-US" sz="24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4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2038668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Social Determinants of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150" y="1330326"/>
            <a:ext cx="8229600" cy="5527674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Perry County adults reported the following adverse childhood experiences (ACEs): 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Their parents became separated or were divorced (21%)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Lived with someone who was a problem drinker or alcoholic (18%)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A parent or adult in their home swore at them, insulted them, or put them down (18%)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Lived with someone who was depressed, mentally ill, or suicidal (18%)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Someone at least five years older than them or an adult touched them sexually (13%)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Their parents or adults in their home slapped, hit, kicked, punched, or beat each other up (13%)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  <a:endParaRPr lang="en-US" sz="2000" dirty="0">
              <a:highlight>
                <a:srgbClr val="FFFF00"/>
              </a:highlight>
              <a:latin typeface="Leelawadee" panose="020B0502040204020203" pitchFamily="34" charset="-34"/>
              <a:ea typeface="Times New Roman" panose="02020603050405020304" pitchFamily="18" charset="0"/>
            </a:endParaRPr>
          </a:p>
          <a:p>
            <a:pPr lvl="1">
              <a:spcBef>
                <a:spcPts val="0"/>
              </a:spcBef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18% of adults experienced four or more ACEs</a:t>
            </a:r>
          </a:p>
        </p:txBody>
      </p:sp>
    </p:spTree>
    <p:extLst>
      <p:ext uri="{BB962C8B-B14F-4D97-AF65-F5344CB8AC3E}">
        <p14:creationId xmlns:p14="http://schemas.microsoft.com/office/powerpoint/2010/main" val="74021576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Social Determinants of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059362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Perry County adults reported they would support the following community improvement initiatives: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More locally grown foods or farmer’s markets (67%)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</a:rPr>
              <a:t>S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afe roadways (59%)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</a:rPr>
              <a:t>N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ew/updated parks (52%)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</a:rPr>
              <a:t>N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eighborhood safety (49%)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Bike/walking trail accessibility and connectivity (46%)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</a:rPr>
              <a:t>L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ocal agencies partnering with grocery stores to provide healthier low-cost food items (45%)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</a:rPr>
              <a:t>N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ew/updated recreation centers (40%)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</a:rPr>
              <a:t>S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idewalk accessibility (38%)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SzPct val="100000"/>
              <a:buFont typeface="Leelawadee" panose="020B0502040204020203" pitchFamily="34" charset="-34"/>
              <a:buChar char="−"/>
            </a:pPr>
            <a:r>
              <a:rPr lang="en-US" sz="2000" dirty="0">
                <a:latin typeface="Leelawadee" panose="020B0502040204020203" pitchFamily="34" charset="-34"/>
                <a:ea typeface="Cambria" panose="02040503050406030204" pitchFamily="18" charset="0"/>
              </a:rPr>
              <a:t>C</a:t>
            </a: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</a:rPr>
              <a:t>ommunity gardens (37%)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en-US" sz="1800" dirty="0">
              <a:solidFill>
                <a:srgbClr val="000000"/>
              </a:solidFill>
              <a:latin typeface="Leelawadee" panose="020B0502040204020203" pitchFamily="34" charset="-34"/>
              <a:ea typeface="Calibri" panose="020F0502020204030204" pitchFamily="34" charset="0"/>
              <a:cs typeface="Leelawadee" panose="020B0502040204020203" pitchFamily="34" charset="-34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67% of Perry County adults kept a firearm in or around their home</a:t>
            </a:r>
          </a:p>
          <a:p>
            <a:pPr marL="914400" lvl="1" indent="-342900">
              <a:spcBef>
                <a:spcPts val="0"/>
              </a:spcBef>
              <a:spcAft>
                <a:spcPts val="0"/>
              </a:spcAft>
              <a:buFont typeface="Leelawadee" panose="020B0502040204020203" pitchFamily="34" charset="-34"/>
              <a:buChar char="−"/>
            </a:pPr>
            <a:r>
              <a:rPr lang="en-US" sz="20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9% of adults reported they were unlocked and loaded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0758344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Social Determinants of Health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943600"/>
          </a:xfrm>
        </p:spPr>
        <p:txBody>
          <a:bodyPr/>
          <a:lstStyle/>
          <a:p>
            <a:pPr lvl="0">
              <a:spcBef>
                <a:spcPts val="0"/>
              </a:spcBef>
              <a:spcAft>
                <a:spcPts val="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The COVID-19 pandemic negatively impacted adults or their family’s health or </a:t>
            </a:r>
            <a:r>
              <a:rPr lang="en-US" sz="240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well-being in </a:t>
            </a:r>
            <a:r>
              <a:rPr lang="en-US" sz="2400" dirty="0">
                <a:solidFill>
                  <a:srgbClr val="000000"/>
                </a:solidFill>
                <a:latin typeface="Leelawadee" panose="020B0502040204020203" pitchFamily="34" charset="-34"/>
                <a:ea typeface="Calibri" panose="020F0502020204030204" pitchFamily="34" charset="0"/>
                <a:cs typeface="Leelawadee" panose="020B0502040204020203" pitchFamily="34" charset="-34"/>
              </a:rPr>
              <a:t>the following ways: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Not seeking health care (17%)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Change in mental health (16%)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Changes to employment status (14%)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Educational challenges (13%)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Not seeking dental care (13%)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Change in physical health (12%)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Loss of household income (12%)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Financial instability (11%)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Increased alcohol use (8%)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Lack of childcare (8%)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Unable to afford basic needs, such as personal, household, or baby care (7%)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Lack of Internet access (7%)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Death or serious illness of loved one(s) (5%)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Leelawadee" panose="020B0502040204020203" pitchFamily="34" charset="-34"/>
              <a:buChar char="−"/>
              <a:tabLst/>
              <a:defRPr/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Times New Roman" panose="02020603050405020304" pitchFamily="18" charset="0"/>
              </a:rPr>
              <a:t>Etc. </a:t>
            </a:r>
            <a:endParaRPr lang="en-US" sz="20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620740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Environmental Conditions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70" y="1219200"/>
            <a:ext cx="8229600" cy="5638800"/>
          </a:xfrm>
        </p:spPr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Perry County adults thought the following threatened their health in the past year: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Insects (11%)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Rodents (11%)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Mold (8%)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Moisture issues (6%)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Temperature regulation (heating and air conditioning) (6%)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Air quality (4%)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U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nsafe water supply/wells (4%)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Plumbing problems (3%)</a:t>
            </a:r>
            <a:endParaRPr lang="en-US" sz="2000" dirty="0">
              <a:latin typeface="Leelawadee" panose="020B0502040204020203" pitchFamily="34" charset="-34"/>
              <a:ea typeface="Cambria" panose="02040503050406030204" pitchFamily="18" charset="0"/>
              <a:cs typeface="Leelawadee" panose="020B0502040204020203" pitchFamily="34" charset="-34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Leelawadee" panose="020B0502040204020203" pitchFamily="34" charset="-34"/>
              </a:rPr>
              <a:t>Sewage/wastewater problems (3%)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Agricultural chemicals (2%)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Asbestos (2%)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Bed bugs (2%)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Chemicals found in household products (2%)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Safety hazards (structural problems) (2%)</a:t>
            </a:r>
            <a:endParaRPr lang="en-US" sz="2000" dirty="0"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Cambria" panose="02040503050406030204" pitchFamily="18" charset="0"/>
                <a:cs typeface="Leelawadee" panose="020B0502040204020203" pitchFamily="34" charset="-34"/>
              </a:rPr>
              <a:t>Etc. </a:t>
            </a:r>
            <a:endParaRPr lang="en-US" sz="2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17141671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Environmental Conditions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370" y="1219200"/>
            <a:ext cx="8229600" cy="5266470"/>
          </a:xfrm>
        </p:spPr>
        <p:txBody>
          <a:bodyPr/>
          <a:lstStyle/>
          <a:p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Perry County adults had the following disaster preparedness supplies: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ell phone (89%)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ell phone with texting (89%)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orking flashlight and working batteries (83%)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orking smoke detector (82%)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omputer/tablet (79%)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R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eliable internet (65%)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T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hree-day supply of nonperishable food for everyone in the household (61%)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Th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ree-day supply of prescription medication for each person who takes prescribed medicines (60%)</a:t>
            </a:r>
          </a:p>
          <a:p>
            <a:pPr lvl="1" fontAlgn="t">
              <a:spcBef>
                <a:spcPts val="0"/>
              </a:spcBef>
            </a:pP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  <a:cs typeface="Times New Roman" panose="02020603050405020304" pitchFamily="18" charset="0"/>
              </a:rPr>
              <a:t>Etc. </a:t>
            </a:r>
          </a:p>
          <a:p>
            <a:pPr marL="457200" lvl="1" indent="0" fontAlgn="t">
              <a:spcBef>
                <a:spcPts val="0"/>
              </a:spcBef>
              <a:buNone/>
            </a:pPr>
            <a:endParaRPr lang="en-US" sz="2000" dirty="0">
              <a:latin typeface="Leelawadee" panose="020B0502040204020203" pitchFamily="34" charset="-3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17% of adults felt their household was well prepared to handle a large-scale disaster or emergency</a:t>
            </a:r>
          </a:p>
          <a:p>
            <a:pPr lvl="1" fontAlgn="t">
              <a:spcBef>
                <a:spcPts val="0"/>
              </a:spcBef>
            </a:pPr>
            <a:endParaRPr lang="en-US" sz="2000" dirty="0">
              <a:effectLst/>
              <a:latin typeface="Leelawadee" panose="020B0502040204020203" pitchFamily="34" charset="-34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</a:pPr>
            <a:endParaRPr lang="en-US" sz="1800" dirty="0">
              <a:effectLst/>
              <a:latin typeface="Cambria" panose="02040503050406030204" pitchFamily="18" charset="0"/>
              <a:ea typeface="Cambria" panose="02040503050406030204" pitchFamily="18" charset="0"/>
              <a:cs typeface="Times New Roman" panose="02020603050405020304" pitchFamily="18" charset="0"/>
            </a:endParaRPr>
          </a:p>
          <a:p>
            <a:pPr lvl="1" fontAlgn="t">
              <a:spcBef>
                <a:spcPts val="0"/>
              </a:spcBef>
            </a:pPr>
            <a:endParaRPr lang="en-US" sz="2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19119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5063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Adult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26,099 adults ages 19 and over</a:t>
            </a:r>
          </a:p>
          <a:p>
            <a:pPr lvl="1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Response Rate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6% (n=180: CI= ± 7.28)</a:t>
            </a:r>
          </a:p>
          <a:p>
            <a:pPr lvl="2">
              <a:lnSpc>
                <a:spcPct val="90000"/>
              </a:lnSpc>
            </a:pPr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Power analysis #: 264</a:t>
            </a:r>
          </a:p>
          <a:p>
            <a:pPr marL="914400" lvl="2" indent="0">
              <a:lnSpc>
                <a:spcPct val="90000"/>
              </a:lnSpc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>
              <a:buNone/>
            </a:pP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85152332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Parenting </a:t>
            </a:r>
            <a:endParaRPr lang="en-US" b="1" dirty="0">
              <a:solidFill>
                <a:schemeClr val="accent3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68425"/>
            <a:ext cx="8229600" cy="4922838"/>
          </a:xfrm>
        </p:spPr>
        <p:txBody>
          <a:bodyPr/>
          <a:lstStyle/>
          <a:p>
            <a:pPr lvl="0"/>
            <a:r>
              <a:rPr lang="en-US" sz="2400" dirty="0">
                <a:latin typeface="Leelawadee" panose="020B0502040204020203" pitchFamily="34" charset="-34"/>
                <a:cs typeface="Leelawadee" panose="020B0502040204020203" pitchFamily="34" charset="-34"/>
              </a:rPr>
              <a:t>Parents discussed the following topics with their 12-to-17-year-old child in the past year: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C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areer plan/post-secondary education (80%)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eight status (eating habits, physical activity, and screen time) (80%)</a:t>
            </a:r>
          </a:p>
          <a:p>
            <a:pPr lvl="1"/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Social media issues (80%)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Da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ting and relationships (75%)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nergy drinks (45%)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B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ody image (40%)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ea typeface="Times New Roman" panose="02020603050405020304" pitchFamily="18" charset="0"/>
              </a:rPr>
              <a:t>N</a:t>
            </a:r>
            <a:r>
              <a:rPr lang="en-US" sz="2000" dirty="0">
                <a:effectLst/>
                <a:latin typeface="Leelawadee" panose="020B0502040204020203" pitchFamily="34" charset="-34"/>
                <a:ea typeface="Times New Roman" panose="02020603050405020304" pitchFamily="18" charset="0"/>
              </a:rPr>
              <a:t>egative effects of alcohol, tobacco, illegal drugs or misusing prescription drugs (35%)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Etc.</a:t>
            </a:r>
          </a:p>
          <a:p>
            <a:pPr marL="457200" lvl="1" indent="0">
              <a:buNone/>
            </a:pPr>
            <a:endParaRPr lang="en-US" sz="2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400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5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Leelawadee" panose="020B0502040204020203" pitchFamily="34" charset="-34"/>
                <a:ea typeface="+mn-ea"/>
                <a:cs typeface="Leelawadee" panose="020B0502040204020203" pitchFamily="34" charset="-34"/>
              </a:rPr>
              <a:t>% of parents reported they did not talk about any of the above topics with their child</a:t>
            </a:r>
          </a:p>
          <a:p>
            <a:pPr lvl="1"/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62299665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449763"/>
          </a:xfrm>
        </p:spPr>
        <p:txBody>
          <a:bodyPr/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5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Questions?</a:t>
            </a:r>
          </a:p>
          <a:p>
            <a:pPr marL="0" lvl="0" indent="0" algn="ctr">
              <a:spcBef>
                <a:spcPts val="0"/>
              </a:spcBef>
              <a:buNone/>
            </a:pPr>
            <a:endParaRPr lang="en-US" sz="2000" dirty="0">
              <a:solidFill>
                <a:prstClr val="black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lvl="0" indent="0" algn="ctr">
              <a:spcBef>
                <a:spcPts val="0"/>
              </a:spcBef>
              <a:buNone/>
            </a:pPr>
            <a:endParaRPr lang="en-US" sz="2000" b="1" dirty="0">
              <a:solidFill>
                <a:prstClr val="black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You will now be given an opportunity to </a:t>
            </a:r>
          </a:p>
          <a:p>
            <a:pPr marL="0" lvl="0" indent="0" algn="ctr">
              <a:spcBef>
                <a:spcPts val="0"/>
              </a:spcBef>
              <a:buNone/>
            </a:pPr>
            <a:r>
              <a:rPr lang="en-US" sz="2000" b="1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provide participant feedback.</a:t>
            </a:r>
          </a:p>
          <a:p>
            <a:pPr marL="0" indent="0" algn="ctr">
              <a:spcBef>
                <a:spcPts val="0"/>
              </a:spcBef>
              <a:buNone/>
            </a:pPr>
            <a:endParaRPr lang="en-US" sz="40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latin typeface="Leelawadee" panose="020B0502040204020203" pitchFamily="34" charset="-34"/>
                <a:cs typeface="Leelawadee" panose="020B0502040204020203" pitchFamily="34" charset="-34"/>
              </a:rPr>
              <a:t>Emily Gensler, MPH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dirty="0">
                <a:latin typeface="Leelawadee" panose="020B0502040204020203" pitchFamily="34" charset="-34"/>
                <a:cs typeface="Leelawadee" panose="020B0502040204020203" pitchFamily="34" charset="-34"/>
              </a:rPr>
              <a:t>Hospital Council of Northwest Ohio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sz="2800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egensler@hcno.org</a:t>
            </a:r>
          </a:p>
        </p:txBody>
      </p:sp>
    </p:spTree>
    <p:extLst>
      <p:ext uri="{BB962C8B-B14F-4D97-AF65-F5344CB8AC3E}">
        <p14:creationId xmlns:p14="http://schemas.microsoft.com/office/powerpoint/2010/main" val="369305884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b="1" dirty="0">
                <a:solidFill>
                  <a:schemeClr val="tx2">
                    <a:lumMod val="60000"/>
                    <a:lumOff val="4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Participant Feedback </a:t>
            </a:r>
            <a:endParaRPr lang="en-US" b="1" dirty="0">
              <a:solidFill>
                <a:schemeClr val="accent3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368425"/>
            <a:ext cx="8229600" cy="612775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>
                <a:latin typeface="Lao UI" panose="020B0502040204020203" pitchFamily="34" charset="0"/>
                <a:cs typeface="Lao UI" panose="020B0502040204020203" pitchFamily="34" charset="0"/>
                <a:hlinkClick r:id="rId2"/>
              </a:rPr>
              <a:t>https://www.surveymonkey.com/r/feedback-se</a:t>
            </a:r>
            <a:endParaRPr lang="en-US" sz="2400" b="1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0" indent="0">
              <a:buNone/>
            </a:pPr>
            <a:endParaRPr lang="en-US" sz="2400" b="1" dirty="0">
              <a:latin typeface="Lao UI" panose="020B0502040204020203" pitchFamily="34" charset="0"/>
              <a:cs typeface="Lao UI" panose="020B0502040204020203" pitchFamily="34" charset="0"/>
            </a:endParaRPr>
          </a:p>
          <a:p>
            <a:pPr marL="457200" lvl="1" indent="0">
              <a:buNone/>
            </a:pPr>
            <a:endParaRPr lang="en-US" sz="15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marL="457200" lvl="1" indent="0">
              <a:buNone/>
            </a:pPr>
            <a:endParaRPr lang="en-US" sz="1800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1B9FC71-5D0D-47C5-8758-BE195C5EE8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133600"/>
            <a:ext cx="4572000" cy="434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2232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6EB9E49E-DFF5-4E2D-8E89-DBD05FFE10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229600" cy="1135063"/>
          </a:xfrm>
          <a:noFill/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Methodology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65476"/>
            <a:ext cx="8229600" cy="5773524"/>
          </a:xfrm>
        </p:spPr>
        <p:txBody>
          <a:bodyPr/>
          <a:lstStyle/>
          <a:p>
            <a:r>
              <a:rPr lang="en-US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Data Analysis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Analyzed using SPSS 26.0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Data weighted to reflect population statistics</a:t>
            </a:r>
          </a:p>
          <a:p>
            <a:pPr lvl="1">
              <a:buFontTx/>
              <a:buNone/>
            </a:pPr>
            <a:endParaRPr lang="en-US" sz="1800" u="sng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Limitations</a:t>
            </a:r>
            <a:endParaRPr lang="en-US" sz="2400" dirty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Adult data collection: CDC-telephone surveys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Self-reported data</a:t>
            </a:r>
          </a:p>
          <a:p>
            <a:pPr lvl="1"/>
            <a:r>
              <a:rPr lang="en-US" sz="2000" dirty="0">
                <a:latin typeface="Leelawadee" panose="020B0502040204020203" pitchFamily="34" charset="-34"/>
                <a:cs typeface="Leelawadee" panose="020B0502040204020203" pitchFamily="34" charset="-34"/>
              </a:rPr>
              <a:t>Caution should be used when interpreting subgroup results as the margin of error for any subgroup is higher than that of the overall survey</a:t>
            </a:r>
          </a:p>
          <a:p>
            <a:pPr marL="0" indent="0">
              <a:buNone/>
            </a:pPr>
            <a:endParaRPr lang="en-US" sz="1800" b="1" dirty="0">
              <a:highlight>
                <a:srgbClr val="FFFF00"/>
              </a:highlight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en-US" sz="2400" b="1" dirty="0">
                <a:latin typeface="Leelawadee" panose="020B0502040204020203" pitchFamily="34" charset="-34"/>
                <a:cs typeface="Leelawadee" panose="020B0502040204020203" pitchFamily="34" charset="-34"/>
              </a:rPr>
              <a:t>IRB Approval</a:t>
            </a:r>
          </a:p>
          <a:p>
            <a:pPr lvl="1"/>
            <a:r>
              <a:rPr lang="en-US" sz="2000" dirty="0">
                <a:solidFill>
                  <a:prstClr val="black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IRB approval granted to Ohio University by their universities Social and Behavioral IRB</a:t>
            </a:r>
          </a:p>
          <a:p>
            <a:pPr marL="0" indent="0">
              <a:buNone/>
            </a:pPr>
            <a:endParaRPr lang="en-US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097767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372601" cy="1143000"/>
          </a:xfrm>
          <a:noFill/>
        </p:spPr>
        <p:txBody>
          <a:bodyPr/>
          <a:lstStyle/>
          <a:p>
            <a:r>
              <a:rPr lang="en-US" sz="4000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Demographics</a:t>
            </a:r>
            <a:r>
              <a:rPr lang="en-US" sz="3800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: Race/Ethnicity</a:t>
            </a: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35792B42-33D3-4794-B76D-47933C5D29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698020"/>
              </p:ext>
            </p:extLst>
          </p:nvPr>
        </p:nvGraphicFramePr>
        <p:xfrm>
          <a:off x="884634" y="1204912"/>
          <a:ext cx="7374731" cy="4448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Box 1">
            <a:extLst>
              <a:ext uri="{FF2B5EF4-FFF2-40B4-BE49-F238E27FC236}">
                <a16:creationId xmlns:a16="http://schemas.microsoft.com/office/drawing/2014/main" id="{DAB77CCC-8C9C-4EDC-BBB7-066F281ADEE9}"/>
              </a:ext>
            </a:extLst>
          </p:cNvPr>
          <p:cNvSpPr txBox="1"/>
          <p:nvPr/>
        </p:nvSpPr>
        <p:spPr>
          <a:xfrm>
            <a:off x="2133600" y="5867400"/>
            <a:ext cx="5235575" cy="2286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latin typeface="Leelawadee"/>
              </a:rPr>
              <a:t>Percentages may not add to 100% due to missing data (non-responses).</a:t>
            </a: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32962742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>
            <a:extLst>
              <a:ext uri="{FF2B5EF4-FFF2-40B4-BE49-F238E27FC236}">
                <a16:creationId xmlns:a16="http://schemas.microsoft.com/office/drawing/2014/main" id="{2AC12897-4928-4B39-B47D-AF082CDF3FD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9372601" cy="1143000"/>
          </a:xfrm>
          <a:noFill/>
        </p:spPr>
        <p:txBody>
          <a:bodyPr/>
          <a:lstStyle/>
          <a:p>
            <a:r>
              <a:rPr lang="en-US" sz="4000" b="1" dirty="0">
                <a:solidFill>
                  <a:schemeClr val="accent1"/>
                </a:solidFill>
                <a:latin typeface="Leelawadee" panose="020B0502040204020203" pitchFamily="34" charset="-34"/>
                <a:cs typeface="Leelawadee" panose="020B0502040204020203" pitchFamily="34" charset="-34"/>
              </a:rPr>
              <a:t>Demographics: Marital Status</a:t>
            </a:r>
            <a:endParaRPr lang="en-US" sz="3800" b="1" dirty="0">
              <a:solidFill>
                <a:schemeClr val="accent1"/>
              </a:solidFill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698E9273-0C47-4AA2-89EE-CDF2343E9FB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52935057"/>
              </p:ext>
            </p:extLst>
          </p:nvPr>
        </p:nvGraphicFramePr>
        <p:xfrm>
          <a:off x="1002506" y="1246071"/>
          <a:ext cx="7138987" cy="4916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1">
            <a:extLst>
              <a:ext uri="{FF2B5EF4-FFF2-40B4-BE49-F238E27FC236}">
                <a16:creationId xmlns:a16="http://schemas.microsoft.com/office/drawing/2014/main" id="{7A400B37-7C4A-46CA-B278-4CF01F036481}"/>
              </a:ext>
            </a:extLst>
          </p:cNvPr>
          <p:cNvSpPr txBox="1"/>
          <p:nvPr/>
        </p:nvSpPr>
        <p:spPr>
          <a:xfrm>
            <a:off x="1954211" y="5928315"/>
            <a:ext cx="5235575" cy="228600"/>
          </a:xfrm>
          <a:prstGeom prst="rect">
            <a:avLst/>
          </a:prstGeom>
        </p:spPr>
        <p:txBody>
          <a:bodyPr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i="1" kern="0" dirty="0">
                <a:solidFill>
                  <a:sysClr val="windowText" lastClr="000000"/>
                </a:solidFill>
                <a:latin typeface="Leelawadee"/>
              </a:rPr>
              <a:t>Percentages may not add to 100% due to missing data (non-responses).</a:t>
            </a: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ysClr val="windowText" lastClr="000000"/>
              </a:solidFill>
              <a:latin typeface="Leelawadee"/>
            </a:endParaRPr>
          </a:p>
        </p:txBody>
      </p:sp>
    </p:spTree>
    <p:extLst>
      <p:ext uri="{BB962C8B-B14F-4D97-AF65-F5344CB8AC3E}">
        <p14:creationId xmlns:p14="http://schemas.microsoft.com/office/powerpoint/2010/main" val="2984183706"/>
      </p:ext>
    </p:extLst>
  </p:cSld>
  <p:clrMapOvr>
    <a:masterClrMapping/>
  </p:clrMapOvr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Leelawadee Bold"/>
        <a:ea typeface=""/>
        <a:cs typeface=""/>
      </a:majorFont>
      <a:minorFont>
        <a:latin typeface="Leelawadee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tint val="100000"/>
              <a:shade val="100000"/>
              <a:satMod val="130000"/>
            </a:schemeClr>
          </a:gs>
          <a:gs pos="100000">
            <a:schemeClr val="phClr">
              <a:tint val="50000"/>
              <a:shade val="100000"/>
              <a:satMod val="350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12531</TotalTime>
  <Words>4241</Words>
  <Application>Microsoft Office PowerPoint</Application>
  <PresentationFormat>On-screen Show (4:3)</PresentationFormat>
  <Paragraphs>749</Paragraphs>
  <Slides>62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62</vt:i4>
      </vt:variant>
    </vt:vector>
  </HeadingPairs>
  <TitlesOfParts>
    <vt:vector size="72" baseType="lpstr">
      <vt:lpstr>Arial</vt:lpstr>
      <vt:lpstr>Calibri</vt:lpstr>
      <vt:lpstr>Cambria</vt:lpstr>
      <vt:lpstr>Century Gothic</vt:lpstr>
      <vt:lpstr>Lao UI</vt:lpstr>
      <vt:lpstr>Leelawadee</vt:lpstr>
      <vt:lpstr>Leelawadee Bold</vt:lpstr>
      <vt:lpstr>Times New Roman</vt:lpstr>
      <vt:lpstr>5_Office Theme</vt:lpstr>
      <vt:lpstr>2_Office Theme</vt:lpstr>
      <vt:lpstr>2021 Perry County  Health Status Assessment Report </vt:lpstr>
      <vt:lpstr>Commissioned and Funded by:</vt:lpstr>
      <vt:lpstr>Acknowledgements</vt:lpstr>
      <vt:lpstr>Overview </vt:lpstr>
      <vt:lpstr>Methodology</vt:lpstr>
      <vt:lpstr>Methodology</vt:lpstr>
      <vt:lpstr>Methodology</vt:lpstr>
      <vt:lpstr>Demographics: Race/Ethnicity</vt:lpstr>
      <vt:lpstr>Demographics: Marital Status</vt:lpstr>
      <vt:lpstr>Demographics: Education</vt:lpstr>
      <vt:lpstr>Demographics: Income</vt:lpstr>
      <vt:lpstr>Health Care Access Health Care Coverage Health Care Access and Utilization Preventive Medicine Women’s Health Men’s Health Oral Health</vt:lpstr>
      <vt:lpstr>Health Care Coverage</vt:lpstr>
      <vt:lpstr>Health Care Coverage</vt:lpstr>
      <vt:lpstr>Health Care Coverage</vt:lpstr>
      <vt:lpstr>Health Care Access &amp; Utilization </vt:lpstr>
      <vt:lpstr>Health Care Access &amp; Utilization </vt:lpstr>
      <vt:lpstr>Preventive Medicine </vt:lpstr>
      <vt:lpstr>Preventive Medicine </vt:lpstr>
      <vt:lpstr>Women’s Health</vt:lpstr>
      <vt:lpstr>Women’s Health</vt:lpstr>
      <vt:lpstr>Men’s Health </vt:lpstr>
      <vt:lpstr>Oral Health</vt:lpstr>
      <vt:lpstr>Oral Health</vt:lpstr>
      <vt:lpstr>Health Behaviors Health Status Perceptions Weight Status Tobacco Use Alcohol Consumption Drug Use Sexual Behavior Mental Health </vt:lpstr>
      <vt:lpstr>Health Status Perceptions </vt:lpstr>
      <vt:lpstr>Health Status Perceptions </vt:lpstr>
      <vt:lpstr>Health Status Perceptions </vt:lpstr>
      <vt:lpstr>Adult Weight Status</vt:lpstr>
      <vt:lpstr>Adult Weight Status</vt:lpstr>
      <vt:lpstr>Adult Weight Status</vt:lpstr>
      <vt:lpstr>Adult Tobacco Use</vt:lpstr>
      <vt:lpstr> Adult Tobacco Use </vt:lpstr>
      <vt:lpstr>Adult Alcohol Consumption</vt:lpstr>
      <vt:lpstr>Adult Alcohol Consumption</vt:lpstr>
      <vt:lpstr>Adult Drug Use</vt:lpstr>
      <vt:lpstr>Adult Drug Use</vt:lpstr>
      <vt:lpstr>Adult Drug Use</vt:lpstr>
      <vt:lpstr>Adult Drug Use</vt:lpstr>
      <vt:lpstr>Adult Sexual Behavior </vt:lpstr>
      <vt:lpstr>Adult Sexual Behavior </vt:lpstr>
      <vt:lpstr>Adult Mental Health</vt:lpstr>
      <vt:lpstr>Adult Mental Health</vt:lpstr>
      <vt:lpstr>Chronic Disease  Cardiovascular Health Cancer Arthritis Asthma Diabetes Quality of Life</vt:lpstr>
      <vt:lpstr>Cardiovascular Health</vt:lpstr>
      <vt:lpstr>Cardiovascular Health</vt:lpstr>
      <vt:lpstr>Cancer</vt:lpstr>
      <vt:lpstr>Arthritis</vt:lpstr>
      <vt:lpstr>Asthma</vt:lpstr>
      <vt:lpstr>Diabetes </vt:lpstr>
      <vt:lpstr>Quality of Life</vt:lpstr>
      <vt:lpstr>Quality of Life</vt:lpstr>
      <vt:lpstr>Social Conditions Social Determinants of Health Environmental Conditions Parenting</vt:lpstr>
      <vt:lpstr>Social Determinants of Health</vt:lpstr>
      <vt:lpstr>Social Determinants of Health</vt:lpstr>
      <vt:lpstr>Social Determinants of Health</vt:lpstr>
      <vt:lpstr>Social Determinants of Health</vt:lpstr>
      <vt:lpstr>Environmental Conditions </vt:lpstr>
      <vt:lpstr>Environmental Conditions </vt:lpstr>
      <vt:lpstr>Parenting </vt:lpstr>
      <vt:lpstr>PowerPoint Presentation</vt:lpstr>
      <vt:lpstr>Participant Feedback 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Elaine Barman</dc:creator>
  <cp:lastModifiedBy>Emily Gensler</cp:lastModifiedBy>
  <cp:revision>1483</cp:revision>
  <cp:lastPrinted>2020-01-28T18:29:50Z</cp:lastPrinted>
  <dcterms:created xsi:type="dcterms:W3CDTF">2014-07-07T15:31:45Z</dcterms:created>
  <dcterms:modified xsi:type="dcterms:W3CDTF">2021-08-25T19:41:22Z</dcterms:modified>
</cp:coreProperties>
</file>